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279" r:id="rId3"/>
    <p:sldId id="273" r:id="rId4"/>
    <p:sldId id="275" r:id="rId5"/>
    <p:sldId id="277" r:id="rId6"/>
    <p:sldId id="300" r:id="rId7"/>
    <p:sldId id="301" r:id="rId8"/>
    <p:sldId id="302" r:id="rId9"/>
    <p:sldId id="278" r:id="rId10"/>
    <p:sldId id="297" r:id="rId11"/>
    <p:sldId id="276" r:id="rId12"/>
    <p:sldId id="257" r:id="rId13"/>
    <p:sldId id="269" r:id="rId14"/>
    <p:sldId id="258" r:id="rId15"/>
    <p:sldId id="270" r:id="rId16"/>
    <p:sldId id="271" r:id="rId17"/>
    <p:sldId id="272" r:id="rId18"/>
    <p:sldId id="296" r:id="rId19"/>
    <p:sldId id="259" r:id="rId20"/>
    <p:sldId id="263" r:id="rId21"/>
    <p:sldId id="260" r:id="rId22"/>
    <p:sldId id="262" r:id="rId23"/>
    <p:sldId id="265" r:id="rId24"/>
    <p:sldId id="286" r:id="rId25"/>
    <p:sldId id="266" r:id="rId26"/>
    <p:sldId id="267" r:id="rId27"/>
    <p:sldId id="268" r:id="rId28"/>
    <p:sldId id="264" r:id="rId29"/>
    <p:sldId id="295" r:id="rId30"/>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5" autoAdjust="0"/>
    <p:restoredTop sz="94660"/>
  </p:normalViewPr>
  <p:slideViewPr>
    <p:cSldViewPr>
      <p:cViewPr varScale="1">
        <p:scale>
          <a:sx n="66" d="100"/>
          <a:sy n="66" d="100"/>
        </p:scale>
        <p:origin x="-1470"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86B63BA-B181-4B37-90D9-BE10D02AA661}"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3B19AAD-6468-45EE-9201-E2A6BE9619C7}"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69AAA90-E037-425D-8F5A-EF23FF7D070A}"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標題及文字在物件之上">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8229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7200" y="3938588"/>
            <a:ext cx="8229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B6673027-4D9F-410E-A029-D2E7E1FAE9A8}" type="slidenum">
              <a:rPr lang="en-US" altLang="zh-TW"/>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8" name="Rectangle 6"/>
          <p:cNvSpPr>
            <a:spLocks noGrp="1" noChangeArrowheads="1"/>
          </p:cNvSpPr>
          <p:nvPr>
            <p:ph type="sldNum" sz="quarter" idx="12"/>
          </p:nvPr>
        </p:nvSpPr>
        <p:spPr>
          <a:ln/>
        </p:spPr>
        <p:txBody>
          <a:bodyPr/>
          <a:lstStyle>
            <a:lvl1pPr>
              <a:defRPr/>
            </a:lvl1pPr>
          </a:lstStyle>
          <a:p>
            <a:pPr>
              <a:defRPr/>
            </a:pPr>
            <a:fld id="{17F76225-65D5-41FF-B9C2-B422F0417CE6}" type="slidenum">
              <a:rPr lang="en-US" altLang="zh-TW"/>
              <a:pPr>
                <a:defRPr/>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B3C0D3A8-5583-4F79-A191-9641F281DD90}"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E64AFC2E-AB40-42B9-A65A-9B99DEDB20A8}"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47F8351-FDE0-4B58-AE43-5D2149E4B170}"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D3C9F72F-0857-4B32-8DA9-3985D2D4F6E1}"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7AB2B67E-C1DF-44CD-A3CC-8F3691E545D2}"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AEF6D1D7-BE6C-4B61-86C1-7ADB15C75963}"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E8BDCD8E-C07C-4FA8-8446-5F48A48D476D}"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53D7052F-B3B8-4D21-BC68-2BF3ADB8C039}"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BFD23EDD-A0CC-44EC-B34F-3D8B351921B2}"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新細明體" pitchFamily="18"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新細明體"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新細明體" pitchFamily="18" charset="-120"/>
              </a:defRPr>
            </a:lvl1pPr>
          </a:lstStyle>
          <a:p>
            <a:pPr>
              <a:defRPr/>
            </a:pPr>
            <a:fld id="{AC2C89E0-9F51-400B-8210-DDA9B7C60381}"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27231;&#36554;&#39438;&#22763;&#22240;&#26377;&#25140;&#23433;&#20840;&#24125;&#20445;&#20303;&#20102;&#19968;&#21629;60&#31186;.wmv"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27231;&#36554;&#36229;&#21069;-&#24629;&#30446;&#39514;&#24515;20&#31186;.av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27231;&#36554;&#39438;&#22763;&#22240;&#26377;&#25140;&#23433;&#20840;&#24125;&#20445;&#20303;&#20102;&#19968;&#21629;60&#31186;.wm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42910" y="714356"/>
            <a:ext cx="7772400" cy="1470025"/>
          </a:xfrm>
        </p:spPr>
        <p:txBody>
          <a:bodyPr/>
          <a:lstStyle/>
          <a:p>
            <a:pPr eaLnBrk="1" hangingPunct="1"/>
            <a:r>
              <a:rPr lang="zh-TW" altLang="en-US" sz="5400" b="1" dirty="0" smtClean="0">
                <a:solidFill>
                  <a:srgbClr val="FF0000"/>
                </a:solidFill>
              </a:rPr>
              <a:t>機車安全駕駛及事故預防</a:t>
            </a:r>
            <a:r>
              <a:rPr lang="zh-TW" altLang="en-US" sz="5400" dirty="0" smtClean="0"/>
              <a:t/>
            </a:r>
            <a:br>
              <a:rPr lang="zh-TW" altLang="en-US" sz="5400" dirty="0" smtClean="0"/>
            </a:br>
            <a:endParaRPr lang="zh-TW" altLang="en-US" sz="5400" b="1" dirty="0" smtClean="0"/>
          </a:p>
        </p:txBody>
      </p:sp>
      <p:sp>
        <p:nvSpPr>
          <p:cNvPr id="2051" name="Rectangle 6"/>
          <p:cNvSpPr>
            <a:spLocks noGrp="1" noChangeArrowheads="1"/>
          </p:cNvSpPr>
          <p:nvPr>
            <p:ph type="subTitle" idx="1"/>
          </p:nvPr>
        </p:nvSpPr>
        <p:spPr>
          <a:xfrm>
            <a:off x="1403350" y="1916113"/>
            <a:ext cx="6400800" cy="1752600"/>
          </a:xfrm>
        </p:spPr>
        <p:txBody>
          <a:bodyPr/>
          <a:lstStyle/>
          <a:p>
            <a:pPr eaLnBrk="1" hangingPunct="1"/>
            <a:endParaRPr lang="zh-TW" altLang="en-US" sz="2800" smtClean="0"/>
          </a:p>
        </p:txBody>
      </p:sp>
      <p:pic>
        <p:nvPicPr>
          <p:cNvPr id="2052" name="Picture 4" descr="34"/>
          <p:cNvPicPr>
            <a:picLocks noChangeAspect="1" noChangeArrowheads="1"/>
          </p:cNvPicPr>
          <p:nvPr/>
        </p:nvPicPr>
        <p:blipFill>
          <a:blip r:embed="rId2" cstate="print"/>
          <a:srcRect/>
          <a:stretch>
            <a:fillRect/>
          </a:stretch>
        </p:blipFill>
        <p:spPr bwMode="auto">
          <a:xfrm>
            <a:off x="1643063" y="1643063"/>
            <a:ext cx="6000750" cy="467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zh-TW" altLang="zh-TW" smtClean="0"/>
          </a:p>
        </p:txBody>
      </p:sp>
      <p:sp>
        <p:nvSpPr>
          <p:cNvPr id="11267" name="Rectangle 3"/>
          <p:cNvSpPr>
            <a:spLocks noGrp="1" noChangeArrowheads="1"/>
          </p:cNvSpPr>
          <p:nvPr>
            <p:ph type="body" idx="1"/>
          </p:nvPr>
        </p:nvSpPr>
        <p:spPr/>
        <p:txBody>
          <a:bodyPr/>
          <a:lstStyle/>
          <a:p>
            <a:pPr eaLnBrk="1" hangingPunct="1"/>
            <a:endParaRPr lang="zh-TW" altLang="zh-TW" smtClean="0"/>
          </a:p>
        </p:txBody>
      </p:sp>
      <p:sp>
        <p:nvSpPr>
          <p:cNvPr id="11268"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zh-TW" altLang="en-US" sz="4400" b="1">
                <a:solidFill>
                  <a:schemeClr val="tx2"/>
                </a:solidFill>
              </a:rPr>
              <a:t>安全駕駛方法</a:t>
            </a:r>
            <a:r>
              <a:rPr lang="en-US" altLang="zh-TW" sz="4400" b="1">
                <a:solidFill>
                  <a:schemeClr val="tx2"/>
                </a:solidFill>
              </a:rPr>
              <a:t>︰</a:t>
            </a:r>
            <a:r>
              <a:rPr lang="zh-TW" altLang="en-US" sz="4400" b="1">
                <a:solidFill>
                  <a:schemeClr val="tx2"/>
                </a:solidFill>
              </a:rPr>
              <a:t>煞車</a:t>
            </a:r>
            <a:r>
              <a:rPr lang="zh-TW" altLang="en-US" sz="4400">
                <a:solidFill>
                  <a:schemeClr val="tx2"/>
                </a:solidFill>
              </a:rPr>
              <a:t>　 </a:t>
            </a:r>
          </a:p>
        </p:txBody>
      </p:sp>
      <p:sp>
        <p:nvSpPr>
          <p:cNvPr id="11269" name="Rectangle 5"/>
          <p:cNvSpPr>
            <a:spLocks noChangeArrowheads="1"/>
          </p:cNvSpPr>
          <p:nvPr/>
        </p:nvSpPr>
        <p:spPr bwMode="auto">
          <a:xfrm>
            <a:off x="457200" y="1600200"/>
            <a:ext cx="4038600" cy="4525963"/>
          </a:xfrm>
          <a:prstGeom prst="rect">
            <a:avLst/>
          </a:prstGeom>
          <a:noFill/>
          <a:ln w="9525">
            <a:noFill/>
            <a:miter lim="800000"/>
            <a:headEnd/>
            <a:tailEnd/>
          </a:ln>
        </p:spPr>
        <p:txBody>
          <a:bodyPr/>
          <a:lstStyle/>
          <a:p>
            <a:pPr marL="342900" indent="-342900">
              <a:spcBef>
                <a:spcPct val="20000"/>
              </a:spcBef>
              <a:buClr>
                <a:schemeClr val="tx1"/>
              </a:buClr>
              <a:buSzPts val="2800"/>
              <a:buFontTx/>
              <a:buChar char="•"/>
            </a:pPr>
            <a:r>
              <a:rPr lang="zh-TW" altLang="en-US" sz="2800"/>
              <a:t>一個完整的煞車操作包括，同時用前、後輪、引擎煞車。</a:t>
            </a:r>
          </a:p>
          <a:p>
            <a:pPr marL="342900" indent="-342900">
              <a:spcBef>
                <a:spcPct val="20000"/>
              </a:spcBef>
              <a:buClr>
                <a:schemeClr val="tx1"/>
              </a:buClr>
              <a:buSzPts val="2800"/>
              <a:buFontTx/>
              <a:buChar char="•"/>
            </a:pPr>
            <a:r>
              <a:rPr lang="zh-TW" altLang="en-US" sz="2800"/>
              <a:t>避免緊急煞車。 </a:t>
            </a:r>
            <a:br>
              <a:rPr lang="zh-TW" altLang="en-US" sz="2800"/>
            </a:br>
            <a:endParaRPr lang="zh-TW" altLang="en-US" sz="2800"/>
          </a:p>
        </p:txBody>
      </p:sp>
      <p:sp>
        <p:nvSpPr>
          <p:cNvPr id="11270" name="Rectangle 6"/>
          <p:cNvSpPr>
            <a:spLocks noChangeArrowheads="1"/>
          </p:cNvSpPr>
          <p:nvPr/>
        </p:nvSpPr>
        <p:spPr bwMode="auto">
          <a:xfrm>
            <a:off x="3995738" y="1844675"/>
            <a:ext cx="4038600" cy="4525963"/>
          </a:xfrm>
          <a:prstGeom prst="rect">
            <a:avLst/>
          </a:prstGeom>
          <a:noFill/>
          <a:ln w="9525">
            <a:noFill/>
            <a:miter lim="800000"/>
            <a:headEnd/>
            <a:tailEnd/>
          </a:ln>
        </p:spPr>
        <p:txBody>
          <a:bodyPr/>
          <a:lstStyle/>
          <a:p>
            <a:pPr marL="342900" indent="-342900">
              <a:spcBef>
                <a:spcPct val="20000"/>
              </a:spcBef>
              <a:buFontTx/>
              <a:buChar char="•"/>
            </a:pPr>
            <a:endParaRPr lang="zh-TW" altLang="zh-TW" sz="2800"/>
          </a:p>
        </p:txBody>
      </p:sp>
      <p:pic>
        <p:nvPicPr>
          <p:cNvPr id="11271" name="Picture 7" descr="煞車時"/>
          <p:cNvPicPr>
            <a:picLocks noChangeAspect="1" noChangeArrowheads="1"/>
          </p:cNvPicPr>
          <p:nvPr/>
        </p:nvPicPr>
        <p:blipFill>
          <a:blip r:embed="rId2" cstate="print"/>
          <a:srcRect/>
          <a:stretch>
            <a:fillRect/>
          </a:stretch>
        </p:blipFill>
        <p:spPr bwMode="auto">
          <a:xfrm>
            <a:off x="5795963" y="4365625"/>
            <a:ext cx="2047875" cy="1733550"/>
          </a:xfrm>
          <a:prstGeom prst="rect">
            <a:avLst/>
          </a:prstGeom>
          <a:noFill/>
          <a:ln w="9525">
            <a:noFill/>
            <a:miter lim="800000"/>
            <a:headEnd/>
            <a:tailEnd/>
          </a:ln>
        </p:spPr>
      </p:pic>
      <p:pic>
        <p:nvPicPr>
          <p:cNvPr id="11272" name="Picture 8" descr="行進中"/>
          <p:cNvPicPr>
            <a:picLocks noChangeAspect="1" noChangeArrowheads="1"/>
          </p:cNvPicPr>
          <p:nvPr/>
        </p:nvPicPr>
        <p:blipFill>
          <a:blip r:embed="rId3" cstate="print"/>
          <a:srcRect/>
          <a:stretch>
            <a:fillRect/>
          </a:stretch>
        </p:blipFill>
        <p:spPr bwMode="auto">
          <a:xfrm>
            <a:off x="5724525" y="1700213"/>
            <a:ext cx="1989138" cy="1744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zh-TW" altLang="en-US" b="1" smtClean="0"/>
              <a:t>駕駛裝備、</a:t>
            </a:r>
            <a:r>
              <a:rPr lang="zh-TW" altLang="en-US" sz="4000" b="1" smtClean="0"/>
              <a:t>車輛保養</a:t>
            </a:r>
          </a:p>
        </p:txBody>
      </p:sp>
      <p:sp>
        <p:nvSpPr>
          <p:cNvPr id="12291" name="Rectangle 3"/>
          <p:cNvSpPr>
            <a:spLocks noGrp="1" noChangeArrowheads="1"/>
          </p:cNvSpPr>
          <p:nvPr>
            <p:ph type="body" sz="half" idx="1"/>
          </p:nvPr>
        </p:nvSpPr>
        <p:spPr/>
        <p:txBody>
          <a:bodyPr/>
          <a:lstStyle/>
          <a:p>
            <a:pPr eaLnBrk="1" hangingPunct="1">
              <a:lnSpc>
                <a:spcPct val="90000"/>
              </a:lnSpc>
            </a:pPr>
            <a:endParaRPr lang="en-US" altLang="zh-TW" sz="2800" b="1" smtClean="0"/>
          </a:p>
          <a:p>
            <a:pPr eaLnBrk="1" hangingPunct="1">
              <a:lnSpc>
                <a:spcPct val="90000"/>
              </a:lnSpc>
            </a:pPr>
            <a:r>
              <a:rPr lang="zh-TW" altLang="en-US" sz="2800" b="1" smtClean="0"/>
              <a:t>安全帽</a:t>
            </a:r>
            <a:r>
              <a:rPr lang="zh-TW" altLang="en-US" sz="2800" smtClean="0"/>
              <a:t> （正字標誌）</a:t>
            </a:r>
          </a:p>
          <a:p>
            <a:pPr eaLnBrk="1" hangingPunct="1">
              <a:lnSpc>
                <a:spcPct val="90000"/>
              </a:lnSpc>
            </a:pPr>
            <a:r>
              <a:rPr lang="zh-TW" altLang="en-US" sz="2800" smtClean="0"/>
              <a:t>手套 </a:t>
            </a:r>
          </a:p>
          <a:p>
            <a:pPr eaLnBrk="1" hangingPunct="1">
              <a:lnSpc>
                <a:spcPct val="90000"/>
              </a:lnSpc>
            </a:pPr>
            <a:r>
              <a:rPr lang="zh-TW" altLang="en-US" sz="2800" b="1" smtClean="0"/>
              <a:t>護具衣</a:t>
            </a:r>
            <a:r>
              <a:rPr lang="en-US" altLang="zh-TW" sz="2800" smtClean="0"/>
              <a:t>(</a:t>
            </a:r>
            <a:r>
              <a:rPr lang="zh-TW" altLang="en-US" sz="2800" smtClean="0"/>
              <a:t>防摔衣</a:t>
            </a:r>
            <a:r>
              <a:rPr lang="en-US" altLang="zh-TW" sz="2800" smtClean="0"/>
              <a:t>) </a:t>
            </a:r>
          </a:p>
          <a:p>
            <a:pPr eaLnBrk="1" hangingPunct="1">
              <a:lnSpc>
                <a:spcPct val="90000"/>
              </a:lnSpc>
            </a:pPr>
            <a:r>
              <a:rPr lang="zh-TW" altLang="en-US" sz="2800" b="1" smtClean="0"/>
              <a:t>車靴</a:t>
            </a:r>
            <a:r>
              <a:rPr lang="zh-CN" altLang="en-US" sz="2800" baseline="30000" smtClean="0"/>
              <a:t>ㄒㄩㄝ</a:t>
            </a:r>
            <a:endParaRPr lang="zh-TW" altLang="en-US" sz="2800" baseline="30000" smtClean="0"/>
          </a:p>
          <a:p>
            <a:pPr eaLnBrk="1" hangingPunct="1">
              <a:lnSpc>
                <a:spcPct val="90000"/>
              </a:lnSpc>
            </a:pPr>
            <a:r>
              <a:rPr lang="zh-TW" altLang="en-US" sz="2800" b="1" smtClean="0"/>
              <a:t>背甲</a:t>
            </a:r>
            <a:r>
              <a:rPr lang="zh-TW" altLang="en-US" sz="2800" smtClean="0"/>
              <a:t> </a:t>
            </a:r>
          </a:p>
          <a:p>
            <a:pPr eaLnBrk="1" hangingPunct="1">
              <a:lnSpc>
                <a:spcPct val="90000"/>
              </a:lnSpc>
            </a:pPr>
            <a:r>
              <a:rPr lang="zh-TW" altLang="en-US" sz="2800" b="1" smtClean="0"/>
              <a:t>皮衣</a:t>
            </a:r>
          </a:p>
          <a:p>
            <a:pPr eaLnBrk="1" hangingPunct="1">
              <a:lnSpc>
                <a:spcPct val="90000"/>
              </a:lnSpc>
            </a:pPr>
            <a:r>
              <a:rPr lang="zh-TW" altLang="en-US" sz="2800" smtClean="0"/>
              <a:t>依車輛使用手冊定期做好保養</a:t>
            </a:r>
          </a:p>
          <a:p>
            <a:pPr eaLnBrk="1" hangingPunct="1">
              <a:lnSpc>
                <a:spcPct val="90000"/>
              </a:lnSpc>
            </a:pPr>
            <a:endParaRPr lang="en-US" altLang="zh-TW" sz="2800" smtClean="0"/>
          </a:p>
        </p:txBody>
      </p:sp>
      <p:pic>
        <p:nvPicPr>
          <p:cNvPr id="12292" name="Picture 7" descr="bb4ed6448ec2f3d207672d9a62e3b096"/>
          <p:cNvPicPr>
            <a:picLocks noGrp="1" noChangeAspect="1" noChangeArrowheads="1"/>
          </p:cNvPicPr>
          <p:nvPr>
            <p:ph sz="quarter" idx="3"/>
          </p:nvPr>
        </p:nvPicPr>
        <p:blipFill>
          <a:blip r:embed="rId2" cstate="print"/>
          <a:srcRect/>
          <a:stretch>
            <a:fillRect/>
          </a:stretch>
        </p:blipFill>
        <p:spPr>
          <a:xfrm>
            <a:off x="5853113" y="3938588"/>
            <a:ext cx="1627187" cy="2187575"/>
          </a:xfrm>
          <a:noFill/>
        </p:spPr>
      </p:pic>
      <p:pic>
        <p:nvPicPr>
          <p:cNvPr id="12293" name="Picture 8" descr="thumbnail"/>
          <p:cNvPicPr>
            <a:picLocks noGrp="1" noChangeAspect="1" noChangeArrowheads="1"/>
          </p:cNvPicPr>
          <p:nvPr>
            <p:ph sz="quarter" idx="2"/>
          </p:nvPr>
        </p:nvPicPr>
        <p:blipFill>
          <a:blip r:embed="rId3" cstate="print"/>
          <a:srcRect/>
          <a:stretch>
            <a:fillRect/>
          </a:stretch>
        </p:blipFill>
        <p:spPr>
          <a:xfrm>
            <a:off x="5842000" y="1628775"/>
            <a:ext cx="1639888" cy="2185988"/>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TW" altLang="en-US" b="1" smtClean="0"/>
              <a:t>一般路面狀況有以下幾種</a:t>
            </a:r>
            <a:r>
              <a:rPr lang="zh-TW" altLang="en-US" smtClean="0"/>
              <a:t> </a:t>
            </a:r>
          </a:p>
        </p:txBody>
      </p:sp>
      <p:sp>
        <p:nvSpPr>
          <p:cNvPr id="13315" name="Rectangle 3"/>
          <p:cNvSpPr>
            <a:spLocks noGrp="1" noChangeArrowheads="1"/>
          </p:cNvSpPr>
          <p:nvPr>
            <p:ph type="body" sz="half" idx="1"/>
          </p:nvPr>
        </p:nvSpPr>
        <p:spPr/>
        <p:txBody>
          <a:bodyPr/>
          <a:lstStyle/>
          <a:p>
            <a:pPr eaLnBrk="1" hangingPunct="1">
              <a:lnSpc>
                <a:spcPct val="90000"/>
              </a:lnSpc>
            </a:pPr>
            <a:r>
              <a:rPr lang="en-US" altLang="zh-TW" sz="2800" smtClean="0"/>
              <a:t>@</a:t>
            </a:r>
            <a:r>
              <a:rPr lang="zh-TW" altLang="en-US" sz="2800" smtClean="0"/>
              <a:t>路面砂石</a:t>
            </a:r>
            <a:br>
              <a:rPr lang="zh-TW" altLang="en-US" sz="2800" smtClean="0"/>
            </a:br>
            <a:r>
              <a:rPr lang="en-US" altLang="zh-TW" sz="2800" smtClean="0"/>
              <a:t>@</a:t>
            </a:r>
            <a:r>
              <a:rPr lang="zh-TW" altLang="en-US" sz="2800" smtClean="0"/>
              <a:t>路面油漬</a:t>
            </a:r>
            <a:br>
              <a:rPr lang="zh-TW" altLang="en-US" sz="2800" smtClean="0"/>
            </a:br>
            <a:r>
              <a:rPr lang="en-US" altLang="zh-TW" sz="2800" smtClean="0"/>
              <a:t>@</a:t>
            </a:r>
            <a:r>
              <a:rPr lang="zh-TW" altLang="en-US" sz="2800" smtClean="0"/>
              <a:t>雨天路面濕滑</a:t>
            </a:r>
            <a:br>
              <a:rPr lang="zh-TW" altLang="en-US" sz="2800" smtClean="0"/>
            </a:br>
            <a:r>
              <a:rPr lang="en-US" altLang="zh-TW" sz="2800" smtClean="0"/>
              <a:t>@</a:t>
            </a:r>
            <a:r>
              <a:rPr lang="zh-TW" altLang="en-US" sz="2800" smtClean="0"/>
              <a:t>坑洞</a:t>
            </a:r>
            <a:br>
              <a:rPr lang="zh-TW" altLang="en-US" sz="2800" smtClean="0"/>
            </a:br>
            <a:r>
              <a:rPr lang="en-US" altLang="zh-TW" sz="2800" smtClean="0"/>
              <a:t>@</a:t>
            </a:r>
            <a:r>
              <a:rPr lang="zh-TW" altLang="en-US" sz="2800" smtClean="0"/>
              <a:t>障礙物</a:t>
            </a:r>
            <a:br>
              <a:rPr lang="zh-TW" altLang="en-US" sz="2800" smtClean="0"/>
            </a:br>
            <a:r>
              <a:rPr lang="en-US" altLang="zh-TW" sz="2800" smtClean="0"/>
              <a:t>@</a:t>
            </a:r>
            <a:r>
              <a:rPr lang="zh-TW" altLang="en-US" sz="2800" smtClean="0"/>
              <a:t>起霧</a:t>
            </a:r>
            <a:br>
              <a:rPr lang="zh-TW" altLang="en-US" sz="2800" smtClean="0"/>
            </a:br>
            <a:r>
              <a:rPr lang="en-US" altLang="zh-TW" sz="2800" smtClean="0"/>
              <a:t>@</a:t>
            </a:r>
            <a:r>
              <a:rPr lang="zh-TW" altLang="en-US" sz="2800" smtClean="0"/>
              <a:t>道路施工</a:t>
            </a:r>
            <a:br>
              <a:rPr lang="zh-TW" altLang="en-US" sz="2800" smtClean="0"/>
            </a:br>
            <a:r>
              <a:rPr lang="en-US" altLang="zh-TW" sz="2800" smtClean="0"/>
              <a:t>@</a:t>
            </a:r>
            <a:r>
              <a:rPr lang="zh-TW" altLang="en-US" sz="2800" smtClean="0"/>
              <a:t>紅綠燈故障</a:t>
            </a:r>
            <a:br>
              <a:rPr lang="zh-TW" altLang="en-US" sz="2800" smtClean="0"/>
            </a:br>
            <a:r>
              <a:rPr lang="en-US" altLang="zh-TW" sz="2800" smtClean="0"/>
              <a:t>@</a:t>
            </a:r>
            <a:r>
              <a:rPr lang="zh-TW" altLang="en-US" sz="2800" smtClean="0"/>
              <a:t>塞車</a:t>
            </a:r>
            <a:br>
              <a:rPr lang="zh-TW" altLang="en-US" sz="2800" smtClean="0"/>
            </a:br>
            <a:r>
              <a:rPr lang="en-US" altLang="zh-TW" sz="2800" smtClean="0"/>
              <a:t>@</a:t>
            </a:r>
            <a:r>
              <a:rPr lang="zh-TW" altLang="en-US" sz="2800" smtClean="0"/>
              <a:t>路段狀況 </a:t>
            </a:r>
          </a:p>
        </p:txBody>
      </p:sp>
      <p:pic>
        <p:nvPicPr>
          <p:cNvPr id="13316" name="Picture 5" descr="thumbnailCASS33ST"/>
          <p:cNvPicPr>
            <a:picLocks noGrp="1" noChangeAspect="1" noChangeArrowheads="1"/>
          </p:cNvPicPr>
          <p:nvPr>
            <p:ph sz="half" idx="2"/>
          </p:nvPr>
        </p:nvPicPr>
        <p:blipFill>
          <a:blip r:embed="rId2" cstate="print"/>
          <a:srcRect/>
          <a:stretch>
            <a:fillRect/>
          </a:stretch>
        </p:blipFill>
        <p:spPr>
          <a:xfrm>
            <a:off x="4572000" y="1714500"/>
            <a:ext cx="3100388" cy="4408488"/>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zh-TW" altLang="en-US" smtClean="0"/>
              <a:t>事故預防</a:t>
            </a:r>
          </a:p>
        </p:txBody>
      </p:sp>
      <p:sp>
        <p:nvSpPr>
          <p:cNvPr id="14339" name="Rectangle 3"/>
          <p:cNvSpPr>
            <a:spLocks noGrp="1" noChangeArrowheads="1"/>
          </p:cNvSpPr>
          <p:nvPr>
            <p:ph type="body" sz="half" idx="1"/>
          </p:nvPr>
        </p:nvSpPr>
        <p:spPr/>
        <p:txBody>
          <a:bodyPr/>
          <a:lstStyle/>
          <a:p>
            <a:pPr eaLnBrk="1" hangingPunct="1"/>
            <a:endParaRPr lang="en-US" altLang="zh-TW" sz="2800" smtClean="0"/>
          </a:p>
          <a:p>
            <a:pPr eaLnBrk="1" hangingPunct="1"/>
            <a:r>
              <a:rPr lang="zh-TW" altLang="en-US" sz="2800" smtClean="0"/>
              <a:t>行車時眼睛視野要放寬、要放遠、要提高注意之外</a:t>
            </a:r>
            <a:r>
              <a:rPr lang="en-US" altLang="zh-TW" sz="2800" smtClean="0"/>
              <a:t>...</a:t>
            </a:r>
            <a:r>
              <a:rPr lang="zh-TW" altLang="en-US" sz="2800" smtClean="0"/>
              <a:t>下面針對各種路況各有不同的預防方式</a:t>
            </a:r>
          </a:p>
        </p:txBody>
      </p:sp>
      <p:pic>
        <p:nvPicPr>
          <p:cNvPr id="14340" name="Picture 5" descr="yellow02"/>
          <p:cNvPicPr>
            <a:picLocks noGrp="1" noChangeAspect="1" noChangeArrowheads="1"/>
          </p:cNvPicPr>
          <p:nvPr>
            <p:ph sz="half" idx="2"/>
          </p:nvPr>
        </p:nvPicPr>
        <p:blipFill>
          <a:blip r:embed="rId2" cstate="print"/>
          <a:srcRect/>
          <a:stretch>
            <a:fillRect/>
          </a:stretch>
        </p:blipFill>
        <p:spPr>
          <a:xfrm>
            <a:off x="2571750" y="3214688"/>
            <a:ext cx="3833813" cy="2874962"/>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zh-TW" altLang="en-US" b="1" smtClean="0">
                <a:solidFill>
                  <a:schemeClr val="accent2"/>
                </a:solidFill>
              </a:rPr>
              <a:t>砂石</a:t>
            </a:r>
            <a:r>
              <a:rPr lang="en-US" altLang="en-US" smtClean="0"/>
              <a:t>、</a:t>
            </a:r>
            <a:r>
              <a:rPr lang="zh-TW" altLang="en-US" b="1" smtClean="0">
                <a:solidFill>
                  <a:schemeClr val="accent2"/>
                </a:solidFill>
              </a:rPr>
              <a:t>油漬</a:t>
            </a:r>
            <a:r>
              <a:rPr lang="en-US" altLang="en-US" smtClean="0"/>
              <a:t>、</a:t>
            </a:r>
            <a:r>
              <a:rPr lang="zh-TW" altLang="en-US" b="1" smtClean="0">
                <a:solidFill>
                  <a:schemeClr val="accent2"/>
                </a:solidFill>
              </a:rPr>
              <a:t>路面溼滑</a:t>
            </a:r>
            <a:r>
              <a:rPr lang="en-US" altLang="en-US" smtClean="0"/>
              <a:t>、</a:t>
            </a:r>
            <a:r>
              <a:rPr lang="zh-TW" altLang="en-US" b="1" smtClean="0">
                <a:solidFill>
                  <a:schemeClr val="accent2"/>
                </a:solidFill>
              </a:rPr>
              <a:t>轉彎</a:t>
            </a:r>
          </a:p>
        </p:txBody>
      </p:sp>
      <p:sp>
        <p:nvSpPr>
          <p:cNvPr id="15363" name="Rectangle 3"/>
          <p:cNvSpPr>
            <a:spLocks noGrp="1" noChangeArrowheads="1"/>
          </p:cNvSpPr>
          <p:nvPr>
            <p:ph type="body" sz="half" idx="1"/>
          </p:nvPr>
        </p:nvSpPr>
        <p:spPr/>
        <p:txBody>
          <a:bodyPr/>
          <a:lstStyle/>
          <a:p>
            <a:pPr eaLnBrk="1" hangingPunct="1"/>
            <a:r>
              <a:rPr lang="zh-TW" altLang="en-US" sz="2800" b="1" dirty="0" smtClean="0">
                <a:solidFill>
                  <a:schemeClr val="accent2"/>
                </a:solidFill>
              </a:rPr>
              <a:t>路面砂石</a:t>
            </a:r>
            <a:r>
              <a:rPr lang="en-US" altLang="en-US" sz="2800" dirty="0" smtClean="0"/>
              <a:t>、</a:t>
            </a:r>
            <a:r>
              <a:rPr lang="zh-TW" altLang="en-US" sz="2800" b="1" dirty="0" smtClean="0">
                <a:solidFill>
                  <a:schemeClr val="accent2"/>
                </a:solidFill>
              </a:rPr>
              <a:t>路面油漬</a:t>
            </a:r>
            <a:r>
              <a:rPr lang="zh-TW" altLang="en-US" sz="2800" dirty="0" smtClean="0">
                <a:solidFill>
                  <a:schemeClr val="accent2"/>
                </a:solidFill>
              </a:rPr>
              <a:t>與</a:t>
            </a:r>
            <a:r>
              <a:rPr lang="zh-TW" altLang="en-US" sz="2800" b="1" dirty="0" smtClean="0">
                <a:solidFill>
                  <a:schemeClr val="accent2"/>
                </a:solidFill>
              </a:rPr>
              <a:t>雨天路面溼滑</a:t>
            </a:r>
            <a:r>
              <a:rPr lang="zh-TW" altLang="en-US" sz="2800" dirty="0" smtClean="0">
                <a:solidFill>
                  <a:schemeClr val="accent2"/>
                </a:solidFill>
              </a:rPr>
              <a:t>需要注意</a:t>
            </a:r>
            <a:r>
              <a:rPr lang="zh-TW" altLang="en-US" sz="2800" b="1" dirty="0" smtClean="0">
                <a:solidFill>
                  <a:schemeClr val="accent2"/>
                </a:solidFill>
              </a:rPr>
              <a:t>行車速度不能快</a:t>
            </a:r>
            <a:endParaRPr lang="zh-TW" altLang="en-US" sz="2800" dirty="0" smtClean="0">
              <a:solidFill>
                <a:schemeClr val="accent2"/>
              </a:solidFill>
            </a:endParaRPr>
          </a:p>
          <a:p>
            <a:pPr eaLnBrk="1" hangingPunct="1"/>
            <a:r>
              <a:rPr lang="zh-TW" altLang="en-US" sz="2800" b="1" dirty="0" smtClean="0">
                <a:solidFill>
                  <a:srgbClr val="C00000"/>
                </a:solidFill>
              </a:rPr>
              <a:t>注意</a:t>
            </a:r>
            <a:r>
              <a:rPr lang="zh-TW" altLang="en-US" sz="2800" b="1" dirty="0" smtClean="0">
                <a:solidFill>
                  <a:srgbClr val="C00000"/>
                </a:solidFill>
              </a:rPr>
              <a:t>離心力</a:t>
            </a:r>
            <a:r>
              <a:rPr lang="zh-TW" altLang="en-US" sz="2800" b="1" dirty="0" smtClean="0">
                <a:solidFill>
                  <a:schemeClr val="accent2"/>
                </a:solidFill>
              </a:rPr>
              <a:t>、轉彎</a:t>
            </a:r>
            <a:r>
              <a:rPr lang="zh-TW" altLang="en-US" sz="2800" b="1" dirty="0" smtClean="0">
                <a:solidFill>
                  <a:schemeClr val="accent2"/>
                </a:solidFill>
              </a:rPr>
              <a:t>角度，</a:t>
            </a:r>
            <a:r>
              <a:rPr lang="zh-TW" altLang="en-US" sz="2800" b="1" dirty="0" smtClean="0">
                <a:solidFill>
                  <a:schemeClr val="accent2"/>
                </a:solidFill>
              </a:rPr>
              <a:t>使用煞車的技巧</a:t>
            </a:r>
            <a:r>
              <a:rPr lang="zh-TW" altLang="en-US" sz="2800" dirty="0" smtClean="0">
                <a:solidFill>
                  <a:schemeClr val="accent2"/>
                </a:solidFill>
              </a:rPr>
              <a:t>是一大重點</a:t>
            </a:r>
          </a:p>
        </p:txBody>
      </p:sp>
      <p:sp>
        <p:nvSpPr>
          <p:cNvPr id="15364" name="Rectangle 8"/>
          <p:cNvSpPr>
            <a:spLocks noGrp="1" noChangeArrowheads="1"/>
          </p:cNvSpPr>
          <p:nvPr>
            <p:ph sz="half" idx="2"/>
          </p:nvPr>
        </p:nvSpPr>
        <p:spPr/>
        <p:txBody>
          <a:bodyPr/>
          <a:lstStyle/>
          <a:p>
            <a:pPr eaLnBrk="1" hangingPunct="1"/>
            <a:endParaRPr lang="zh-TW" altLang="zh-TW" sz="2800" smtClean="0"/>
          </a:p>
        </p:txBody>
      </p:sp>
      <p:pic>
        <p:nvPicPr>
          <p:cNvPr id="15365" name="Picture 9" descr="thumbnailCAQOWJWK"/>
          <p:cNvPicPr>
            <a:picLocks noChangeAspect="1" noChangeArrowheads="1"/>
          </p:cNvPicPr>
          <p:nvPr/>
        </p:nvPicPr>
        <p:blipFill>
          <a:blip r:embed="rId2" cstate="print"/>
          <a:srcRect/>
          <a:stretch>
            <a:fillRect/>
          </a:stretch>
        </p:blipFill>
        <p:spPr bwMode="auto">
          <a:xfrm>
            <a:off x="4929188" y="1643063"/>
            <a:ext cx="3590925"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zh-TW" altLang="en-US" b="1" smtClean="0"/>
              <a:t>注意輪胎打滑</a:t>
            </a:r>
          </a:p>
        </p:txBody>
      </p:sp>
      <p:sp>
        <p:nvSpPr>
          <p:cNvPr id="16387" name="Rectangle 3"/>
          <p:cNvSpPr>
            <a:spLocks noGrp="1" noChangeArrowheads="1"/>
          </p:cNvSpPr>
          <p:nvPr>
            <p:ph type="body" idx="1"/>
          </p:nvPr>
        </p:nvSpPr>
        <p:spPr/>
        <p:txBody>
          <a:bodyPr/>
          <a:lstStyle/>
          <a:p>
            <a:pPr eaLnBrk="1" hangingPunct="1">
              <a:lnSpc>
                <a:spcPct val="90000"/>
              </a:lnSpc>
              <a:buFontTx/>
              <a:buNone/>
            </a:pPr>
            <a:r>
              <a:rPr lang="zh-TW" altLang="en-US" dirty="0" smtClean="0"/>
              <a:t>下三種路況都很容易引起輪胎打滑</a:t>
            </a:r>
            <a:r>
              <a:rPr lang="en-US" altLang="zh-TW" dirty="0" smtClean="0"/>
              <a:t>...</a:t>
            </a:r>
          </a:p>
          <a:p>
            <a:pPr eaLnBrk="1" hangingPunct="1">
              <a:lnSpc>
                <a:spcPct val="90000"/>
              </a:lnSpc>
            </a:pPr>
            <a:r>
              <a:rPr lang="zh-TW" altLang="en-US" dirty="0" smtClean="0">
                <a:solidFill>
                  <a:srgbClr val="C00000"/>
                </a:solidFill>
              </a:rPr>
              <a:t>砂石</a:t>
            </a:r>
            <a:r>
              <a:rPr lang="zh-TW" altLang="en-US" dirty="0" smtClean="0"/>
              <a:t>：可以看到路上有些許的細碎小石子和沙子混合</a:t>
            </a:r>
          </a:p>
          <a:p>
            <a:pPr eaLnBrk="1" hangingPunct="1">
              <a:lnSpc>
                <a:spcPct val="90000"/>
              </a:lnSpc>
            </a:pPr>
            <a:r>
              <a:rPr lang="zh-TW" altLang="en-US" dirty="0" smtClean="0">
                <a:solidFill>
                  <a:srgbClr val="C00000"/>
                </a:solidFill>
              </a:rPr>
              <a:t>油漬</a:t>
            </a:r>
            <a:r>
              <a:rPr lang="zh-TW" altLang="en-US" dirty="0" smtClean="0"/>
              <a:t>：太陽照射路面會看到一片亮亮反光帶點七彩的污漬</a:t>
            </a:r>
          </a:p>
          <a:p>
            <a:pPr eaLnBrk="1" hangingPunct="1">
              <a:lnSpc>
                <a:spcPct val="90000"/>
              </a:lnSpc>
            </a:pPr>
            <a:r>
              <a:rPr lang="zh-TW" altLang="en-US" dirty="0" smtClean="0">
                <a:solidFill>
                  <a:srgbClr val="C00000"/>
                </a:solidFill>
              </a:rPr>
              <a:t>溼滑</a:t>
            </a:r>
            <a:r>
              <a:rPr lang="zh-TW" altLang="en-US" dirty="0" smtClean="0"/>
              <a:t>：只要是下雨天都會有</a:t>
            </a:r>
          </a:p>
          <a:p>
            <a:pPr eaLnBrk="1" hangingPunct="1">
              <a:lnSpc>
                <a:spcPct val="90000"/>
              </a:lnSpc>
            </a:pPr>
            <a:r>
              <a:rPr lang="zh-TW" altLang="en-US" dirty="0" smtClean="0"/>
              <a:t>這些狀況一遇緊急煞車輪胎打滑易意外</a:t>
            </a:r>
            <a:br>
              <a:rPr lang="zh-TW" altLang="en-US" dirty="0" smtClean="0"/>
            </a:br>
            <a:endParaRPr lang="zh-TW" alt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zh-TW" altLang="en-US" b="1" smtClean="0"/>
              <a:t>注意</a:t>
            </a:r>
            <a:r>
              <a:rPr lang="en-US" altLang="zh-TW" b="1" smtClean="0"/>
              <a:t>︰</a:t>
            </a:r>
            <a:r>
              <a:rPr lang="zh-TW" altLang="en-US" b="1" smtClean="0"/>
              <a:t>坑洞窟窿</a:t>
            </a:r>
            <a:r>
              <a:rPr lang="zh-TW" altLang="en-US" smtClean="0"/>
              <a:t>及</a:t>
            </a:r>
            <a:r>
              <a:rPr lang="zh-TW" altLang="en-US" b="1" smtClean="0"/>
              <a:t>障礙物</a:t>
            </a:r>
          </a:p>
        </p:txBody>
      </p:sp>
      <p:sp>
        <p:nvSpPr>
          <p:cNvPr id="17411" name="Rectangle 3"/>
          <p:cNvSpPr>
            <a:spLocks noGrp="1" noChangeArrowheads="1"/>
          </p:cNvSpPr>
          <p:nvPr>
            <p:ph type="body" idx="1"/>
          </p:nvPr>
        </p:nvSpPr>
        <p:spPr/>
        <p:txBody>
          <a:bodyPr/>
          <a:lstStyle/>
          <a:p>
            <a:pPr eaLnBrk="1" hangingPunct="1">
              <a:buFontTx/>
              <a:buNone/>
            </a:pPr>
            <a:r>
              <a:rPr lang="zh-TW" altLang="en-US" smtClean="0"/>
              <a:t>遇</a:t>
            </a:r>
            <a:r>
              <a:rPr lang="zh-TW" altLang="en-US" b="1" smtClean="0"/>
              <a:t>坑洞窟窿</a:t>
            </a:r>
            <a:r>
              <a:rPr lang="zh-TW" altLang="en-US" smtClean="0"/>
              <a:t>及</a:t>
            </a:r>
            <a:r>
              <a:rPr lang="zh-TW" altLang="en-US" b="1" smtClean="0"/>
              <a:t>障礙物</a:t>
            </a:r>
            <a:r>
              <a:rPr lang="zh-TW" altLang="en-US" smtClean="0"/>
              <a:t>時</a:t>
            </a:r>
            <a:r>
              <a:rPr lang="en-US" altLang="zh-TW" smtClean="0"/>
              <a:t>...</a:t>
            </a:r>
          </a:p>
          <a:p>
            <a:pPr eaLnBrk="1" hangingPunct="1"/>
            <a:r>
              <a:rPr lang="zh-TW" altLang="en-US" smtClean="0"/>
              <a:t>白天行車倒是還好</a:t>
            </a:r>
            <a:r>
              <a:rPr lang="en-US" altLang="zh-TW" smtClean="0"/>
              <a:t>..</a:t>
            </a:r>
          </a:p>
          <a:p>
            <a:pPr eaLnBrk="1" hangingPunct="1"/>
            <a:r>
              <a:rPr lang="zh-TW" altLang="en-US" smtClean="0"/>
              <a:t>把視線放遠很容易就可以發現前方地面上有個窟窿或障礙物並且繞道閃避</a:t>
            </a:r>
            <a:r>
              <a:rPr lang="en-US" altLang="zh-TW" smtClean="0"/>
              <a:t>(</a:t>
            </a:r>
            <a:r>
              <a:rPr lang="zh-TW" altLang="en-US" smtClean="0"/>
              <a:t>繞道時務必注意後方來車</a:t>
            </a:r>
            <a:r>
              <a:rPr lang="en-US" altLang="zh-TW" smtClean="0"/>
              <a:t>)</a:t>
            </a:r>
          </a:p>
          <a:p>
            <a:pPr eaLnBrk="1" hangingPunct="1"/>
            <a:r>
              <a:rPr lang="zh-TW" altLang="en-US" smtClean="0"/>
              <a:t>尤其是坑洞如果遇到下雨會積水</a:t>
            </a:r>
            <a:r>
              <a:rPr lang="en-US" altLang="zh-TW" smtClean="0"/>
              <a:t>...</a:t>
            </a:r>
            <a:r>
              <a:rPr lang="zh-TW" altLang="en-US" smtClean="0"/>
              <a:t>從上面看起來就像是一灘水潑在路面上一樣</a:t>
            </a:r>
            <a:r>
              <a:rPr lang="en-US" altLang="zh-TW" smtClean="0"/>
              <a:t>.. </a:t>
            </a:r>
            <a:r>
              <a:rPr lang="zh-TW" altLang="en-US" smtClean="0"/>
              <a:t>很難判別</a:t>
            </a:r>
            <a:r>
              <a:rPr lang="en-US" altLang="zh-TW" smtClean="0"/>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zh-TW" altLang="en-US" b="1" dirty="0" smtClean="0">
                <a:solidFill>
                  <a:srgbClr val="C00000"/>
                </a:solidFill>
              </a:rPr>
              <a:t>夜間行車車速不宜過高</a:t>
            </a:r>
          </a:p>
        </p:txBody>
      </p:sp>
      <p:sp>
        <p:nvSpPr>
          <p:cNvPr id="18435" name="Rectangle 3"/>
          <p:cNvSpPr>
            <a:spLocks noGrp="1" noChangeArrowheads="1"/>
          </p:cNvSpPr>
          <p:nvPr>
            <p:ph type="body" sz="half" idx="1"/>
          </p:nvPr>
        </p:nvSpPr>
        <p:spPr/>
        <p:txBody>
          <a:bodyPr/>
          <a:lstStyle/>
          <a:p>
            <a:pPr eaLnBrk="1" hangingPunct="1">
              <a:lnSpc>
                <a:spcPct val="80000"/>
              </a:lnSpc>
            </a:pPr>
            <a:r>
              <a:rPr lang="zh-TW" altLang="en-US" sz="2800" smtClean="0"/>
              <a:t>隨時準備停車</a:t>
            </a:r>
            <a:endParaRPr lang="zh-TW" altLang="en-US" sz="2000" smtClean="0"/>
          </a:p>
          <a:p>
            <a:pPr eaLnBrk="1" hangingPunct="1">
              <a:lnSpc>
                <a:spcPct val="80000"/>
              </a:lnSpc>
            </a:pPr>
            <a:r>
              <a:rPr lang="zh-TW" altLang="en-US" sz="2800" smtClean="0"/>
              <a:t>夜晚行車</a:t>
            </a:r>
            <a:r>
              <a:rPr lang="en-US" altLang="zh-TW" sz="2800" smtClean="0"/>
              <a:t>...</a:t>
            </a:r>
            <a:r>
              <a:rPr lang="zh-TW" altLang="en-US" sz="2800" smtClean="0"/>
              <a:t>車速過快</a:t>
            </a:r>
            <a:r>
              <a:rPr lang="en-US" altLang="zh-TW" sz="2800" smtClean="0"/>
              <a:t>..</a:t>
            </a:r>
            <a:r>
              <a:rPr lang="zh-TW" altLang="en-US" sz="2800" smtClean="0"/>
              <a:t>危險</a:t>
            </a:r>
            <a:r>
              <a:rPr lang="en-US" altLang="zh-TW" sz="2800" smtClean="0"/>
              <a:t>...</a:t>
            </a:r>
          </a:p>
          <a:p>
            <a:pPr eaLnBrk="1" hangingPunct="1">
              <a:lnSpc>
                <a:spcPct val="80000"/>
              </a:lnSpc>
            </a:pPr>
            <a:r>
              <a:rPr lang="zh-TW" altLang="en-US" sz="2800" smtClean="0"/>
              <a:t>尤其在陰暗的地方</a:t>
            </a:r>
            <a:r>
              <a:rPr lang="en-US" altLang="zh-TW" sz="2800" smtClean="0"/>
              <a:t>...</a:t>
            </a:r>
            <a:r>
              <a:rPr lang="zh-TW" altLang="en-US" sz="2800" smtClean="0"/>
              <a:t>地面上有窟窿或障礙物不易察覺</a:t>
            </a:r>
            <a:r>
              <a:rPr lang="en-US" altLang="zh-TW" sz="2800" smtClean="0"/>
              <a:t>...</a:t>
            </a:r>
          </a:p>
          <a:p>
            <a:pPr eaLnBrk="1" hangingPunct="1">
              <a:lnSpc>
                <a:spcPct val="80000"/>
              </a:lnSpc>
            </a:pPr>
            <a:r>
              <a:rPr lang="zh-TW" altLang="en-US" sz="2800" smtClean="0"/>
              <a:t>機車大燈照的距離很短</a:t>
            </a:r>
            <a:r>
              <a:rPr lang="en-US" altLang="zh-TW" sz="2800" smtClean="0"/>
              <a:t>...</a:t>
            </a:r>
            <a:r>
              <a:rPr lang="zh-TW" altLang="en-US" sz="2800" smtClean="0"/>
              <a:t>如果又騎快車</a:t>
            </a:r>
            <a:r>
              <a:rPr lang="en-US" altLang="zh-TW" sz="2800" smtClean="0"/>
              <a:t>..</a:t>
            </a:r>
            <a:r>
              <a:rPr lang="zh-TW" altLang="en-US" sz="2800" smtClean="0"/>
              <a:t>等您看到時通常都來不及閃避</a:t>
            </a:r>
            <a:r>
              <a:rPr lang="en-US" altLang="zh-TW" sz="2800" smtClean="0"/>
              <a:t>...</a:t>
            </a:r>
          </a:p>
          <a:p>
            <a:pPr eaLnBrk="1" hangingPunct="1">
              <a:lnSpc>
                <a:spcPct val="80000"/>
              </a:lnSpc>
            </a:pPr>
            <a:endParaRPr lang="en-US" altLang="zh-TW" sz="2800" smtClean="0"/>
          </a:p>
        </p:txBody>
      </p:sp>
      <p:pic>
        <p:nvPicPr>
          <p:cNvPr id="18436" name="Picture 5" descr="20090902055452585"/>
          <p:cNvPicPr>
            <a:picLocks noGrp="1" noChangeAspect="1" noChangeArrowheads="1"/>
          </p:cNvPicPr>
          <p:nvPr>
            <p:ph sz="half" idx="2"/>
          </p:nvPr>
        </p:nvPicPr>
        <p:blipFill>
          <a:blip r:embed="rId2" cstate="print"/>
          <a:srcRect/>
          <a:stretch>
            <a:fillRect/>
          </a:stretch>
        </p:blipFill>
        <p:spPr>
          <a:xfrm>
            <a:off x="5067300" y="2751138"/>
            <a:ext cx="3200400" cy="2222500"/>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zh-TW" altLang="en-US" dirty="0" smtClean="0">
                <a:solidFill>
                  <a:srgbClr val="C00000"/>
                </a:solidFill>
              </a:rPr>
              <a:t>視野不清</a:t>
            </a:r>
          </a:p>
        </p:txBody>
      </p:sp>
      <p:sp>
        <p:nvSpPr>
          <p:cNvPr id="19459" name="Rectangle 3"/>
          <p:cNvSpPr>
            <a:spLocks noGrp="1" noChangeArrowheads="1"/>
          </p:cNvSpPr>
          <p:nvPr>
            <p:ph type="body" idx="1"/>
          </p:nvPr>
        </p:nvSpPr>
        <p:spPr/>
        <p:txBody>
          <a:bodyPr/>
          <a:lstStyle/>
          <a:p>
            <a:pPr eaLnBrk="1" hangingPunct="1">
              <a:lnSpc>
                <a:spcPct val="90000"/>
              </a:lnSpc>
            </a:pPr>
            <a:r>
              <a:rPr lang="zh-TW" altLang="en-US" smtClean="0"/>
              <a:t>加上夜間通常會使得視野不清</a:t>
            </a:r>
            <a:r>
              <a:rPr lang="en-US" altLang="zh-TW" smtClean="0"/>
              <a:t>...</a:t>
            </a:r>
          </a:p>
          <a:p>
            <a:pPr eaLnBrk="1" hangingPunct="1">
              <a:lnSpc>
                <a:spcPct val="90000"/>
              </a:lnSpc>
            </a:pPr>
            <a:r>
              <a:rPr lang="zh-TW" altLang="en-US" smtClean="0"/>
              <a:t>因此夜間行車車速不宜過高與視線觀察路面要更提高警覺是唯一預防的方法</a:t>
            </a:r>
            <a:r>
              <a:rPr lang="en-US" altLang="zh-TW" smtClean="0"/>
              <a:t>...</a:t>
            </a:r>
          </a:p>
          <a:p>
            <a:pPr eaLnBrk="1" hangingPunct="1">
              <a:lnSpc>
                <a:spcPct val="90000"/>
              </a:lnSpc>
            </a:pPr>
            <a:r>
              <a:rPr lang="zh-TW" altLang="en-US" smtClean="0"/>
              <a:t>障礙物的種類非常多</a:t>
            </a:r>
            <a:r>
              <a:rPr lang="en-US" altLang="zh-TW" smtClean="0"/>
              <a:t>...</a:t>
            </a:r>
            <a:r>
              <a:rPr lang="zh-TW" altLang="en-US" smtClean="0"/>
              <a:t>小型的大都可以避的開</a:t>
            </a:r>
            <a:r>
              <a:rPr lang="en-US" altLang="zh-TW" smtClean="0"/>
              <a:t>...</a:t>
            </a:r>
          </a:p>
          <a:p>
            <a:pPr eaLnBrk="1" hangingPunct="1">
              <a:lnSpc>
                <a:spcPct val="90000"/>
              </a:lnSpc>
            </a:pPr>
            <a:r>
              <a:rPr lang="zh-TW" altLang="en-US" smtClean="0"/>
              <a:t>但是大型的障礙物</a:t>
            </a:r>
            <a:r>
              <a:rPr lang="en-US" altLang="zh-TW" smtClean="0"/>
              <a:t>..</a:t>
            </a:r>
            <a:r>
              <a:rPr lang="zh-TW" altLang="en-US" smtClean="0"/>
              <a:t>如停在路旁的</a:t>
            </a:r>
            <a:r>
              <a:rPr lang="zh-TW" altLang="en-US" b="1" smtClean="0">
                <a:solidFill>
                  <a:schemeClr val="accent2"/>
                </a:solidFill>
              </a:rPr>
              <a:t>車輛及大型機具</a:t>
            </a:r>
            <a:r>
              <a:rPr lang="en-US" altLang="zh-TW" b="1" smtClean="0">
                <a:solidFill>
                  <a:schemeClr val="accent2"/>
                </a:solidFill>
              </a:rPr>
              <a:t>(</a:t>
            </a:r>
            <a:r>
              <a:rPr lang="zh-TW" altLang="en-US" b="1" smtClean="0">
                <a:solidFill>
                  <a:schemeClr val="accent2"/>
                </a:solidFill>
              </a:rPr>
              <a:t>如工程挖土機等</a:t>
            </a:r>
            <a:r>
              <a:rPr lang="en-US" altLang="zh-TW" b="1" smtClean="0">
                <a:solidFill>
                  <a:schemeClr val="accent2"/>
                </a:solidFill>
              </a:rPr>
              <a:t>)</a:t>
            </a:r>
          </a:p>
          <a:p>
            <a:pPr eaLnBrk="1" hangingPunct="1">
              <a:lnSpc>
                <a:spcPct val="90000"/>
              </a:lnSpc>
            </a:pPr>
            <a:r>
              <a:rPr lang="zh-TW" altLang="en-US" smtClean="0"/>
              <a:t>一切只要是大到會遮蔽您前方視線的都是危險障礙物</a:t>
            </a:r>
            <a:r>
              <a:rPr lang="en-US" altLang="zh-TW" smtClean="0"/>
              <a:t>...</a:t>
            </a:r>
          </a:p>
          <a:p>
            <a:pPr eaLnBrk="1" hangingPunct="1">
              <a:lnSpc>
                <a:spcPct val="90000"/>
              </a:lnSpc>
            </a:pPr>
            <a:endParaRPr lang="en-US" altLang="zh-TW"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pPr eaLnBrk="1" hangingPunct="1"/>
            <a:r>
              <a:rPr lang="zh-TW" altLang="en-US" dirty="0" smtClean="0">
                <a:solidFill>
                  <a:srgbClr val="C00000"/>
                </a:solidFill>
              </a:rPr>
              <a:t>注意</a:t>
            </a:r>
            <a:r>
              <a:rPr lang="zh-TW" altLang="en-US" dirty="0" smtClean="0">
                <a:solidFill>
                  <a:srgbClr val="C00000"/>
                </a:solidFill>
              </a:rPr>
              <a:t>障礙物</a:t>
            </a:r>
            <a:endParaRPr lang="zh-TW" altLang="en-US" dirty="0" smtClean="0">
              <a:solidFill>
                <a:srgbClr val="C00000"/>
              </a:solidFill>
            </a:endParaRPr>
          </a:p>
        </p:txBody>
      </p:sp>
      <p:sp>
        <p:nvSpPr>
          <p:cNvPr id="20483" name="Rectangle 3"/>
          <p:cNvSpPr>
            <a:spLocks noGrp="1" noChangeArrowheads="1"/>
          </p:cNvSpPr>
          <p:nvPr>
            <p:ph type="body" sz="half" idx="1"/>
          </p:nvPr>
        </p:nvSpPr>
        <p:spPr>
          <a:xfrm>
            <a:off x="468313" y="1628775"/>
            <a:ext cx="4038600" cy="4525963"/>
          </a:xfrm>
        </p:spPr>
        <p:txBody>
          <a:bodyPr/>
          <a:lstStyle/>
          <a:p>
            <a:pPr eaLnBrk="1" hangingPunct="1">
              <a:lnSpc>
                <a:spcPct val="90000"/>
              </a:lnSpc>
            </a:pPr>
            <a:r>
              <a:rPr lang="zh-TW" altLang="en-US" sz="2000" smtClean="0"/>
              <a:t>如圖示</a:t>
            </a:r>
            <a:r>
              <a:rPr lang="en-US" altLang="zh-TW" sz="2000" smtClean="0"/>
              <a:t>...</a:t>
            </a:r>
            <a:r>
              <a:rPr lang="zh-TW" altLang="en-US" sz="2000" smtClean="0"/>
              <a:t>如果是要在這種障礙物旁邊轉彎</a:t>
            </a:r>
            <a:r>
              <a:rPr lang="en-US" altLang="zh-TW" sz="2000" smtClean="0"/>
              <a:t>...</a:t>
            </a:r>
            <a:r>
              <a:rPr lang="zh-TW" altLang="en-US" sz="2000" smtClean="0"/>
              <a:t>需有以下步驟</a:t>
            </a:r>
          </a:p>
          <a:p>
            <a:pPr eaLnBrk="1" hangingPunct="1">
              <a:lnSpc>
                <a:spcPct val="90000"/>
              </a:lnSpc>
            </a:pPr>
            <a:r>
              <a:rPr lang="en-US" altLang="zh-TW" sz="2000" smtClean="0"/>
              <a:t>1.</a:t>
            </a:r>
            <a:r>
              <a:rPr lang="zh-TW" altLang="en-US" sz="2000" smtClean="0"/>
              <a:t>減速並煞車</a:t>
            </a:r>
          </a:p>
          <a:p>
            <a:pPr eaLnBrk="1" hangingPunct="1">
              <a:lnSpc>
                <a:spcPct val="90000"/>
              </a:lnSpc>
            </a:pPr>
            <a:r>
              <a:rPr lang="en-US" altLang="zh-TW" sz="2000" smtClean="0"/>
              <a:t>2.</a:t>
            </a:r>
            <a:r>
              <a:rPr lang="zh-TW" altLang="en-US" sz="2000" smtClean="0"/>
              <a:t>先按個喇叭提醒障礙物轉彎處附近正要駛過來的駕駛人</a:t>
            </a:r>
          </a:p>
          <a:p>
            <a:pPr eaLnBrk="1" hangingPunct="1">
              <a:lnSpc>
                <a:spcPct val="90000"/>
              </a:lnSpc>
            </a:pPr>
            <a:r>
              <a:rPr lang="en-US" altLang="zh-TW" sz="2000" smtClean="0"/>
              <a:t>3.</a:t>
            </a:r>
            <a:r>
              <a:rPr lang="zh-TW" altLang="en-US" sz="2000" smtClean="0"/>
              <a:t>雙手握著機車手把固定住機車暫停</a:t>
            </a:r>
            <a:r>
              <a:rPr lang="en-US" altLang="zh-TW" sz="2000" smtClean="0"/>
              <a:t>...</a:t>
            </a:r>
            <a:r>
              <a:rPr lang="zh-TW" altLang="en-US" sz="2000" smtClean="0"/>
              <a:t>雙腳站在路面上將身體稍微往前傾查看來個</a:t>
            </a:r>
            <a:r>
              <a:rPr lang="en-US" altLang="zh-TW" sz="2000" smtClean="0"/>
              <a:t>"</a:t>
            </a:r>
            <a:r>
              <a:rPr lang="zh-TW" altLang="en-US" sz="2000" smtClean="0"/>
              <a:t>探頭</a:t>
            </a:r>
            <a:r>
              <a:rPr lang="en-US" altLang="zh-TW" sz="2000" smtClean="0"/>
              <a:t>"</a:t>
            </a:r>
            <a:r>
              <a:rPr lang="zh-TW" altLang="en-US" sz="2000" smtClean="0"/>
              <a:t>左右觀察大型障礙物的轉彎處是否有來車</a:t>
            </a:r>
            <a:r>
              <a:rPr lang="en-US" altLang="zh-TW" sz="2000" smtClean="0"/>
              <a:t>..</a:t>
            </a:r>
            <a:r>
              <a:rPr lang="zh-TW" altLang="en-US" sz="2000" smtClean="0"/>
              <a:t>確認無誤之後再轉過去比較保險</a:t>
            </a:r>
          </a:p>
        </p:txBody>
      </p:sp>
      <p:pic>
        <p:nvPicPr>
          <p:cNvPr id="20484" name="Picture 6" descr="3-1"/>
          <p:cNvPicPr>
            <a:picLocks noGrp="1" noChangeAspect="1" noChangeArrowheads="1"/>
          </p:cNvPicPr>
          <p:nvPr>
            <p:ph sz="half" idx="2"/>
          </p:nvPr>
        </p:nvPicPr>
        <p:blipFill>
          <a:blip r:embed="rId2" cstate="print"/>
          <a:srcRect/>
          <a:stretch>
            <a:fillRect/>
          </a:stretch>
        </p:blipFill>
        <p:spPr>
          <a:xfrm>
            <a:off x="4648200" y="2243138"/>
            <a:ext cx="4038600" cy="3240087"/>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0825" y="260350"/>
            <a:ext cx="8686800" cy="1143000"/>
          </a:xfrm>
        </p:spPr>
        <p:txBody>
          <a:bodyPr/>
          <a:lstStyle/>
          <a:p>
            <a:pPr eaLnBrk="1" hangingPunct="1"/>
            <a:r>
              <a:rPr lang="zh-TW" altLang="en-US" sz="4000" b="1" smtClean="0"/>
              <a:t>機車是台灣都市居民常用的交通工具</a:t>
            </a:r>
            <a:r>
              <a:rPr lang="zh-TW" altLang="en-US" sz="4000" smtClean="0"/>
              <a:t> </a:t>
            </a:r>
          </a:p>
        </p:txBody>
      </p:sp>
      <p:pic>
        <p:nvPicPr>
          <p:cNvPr id="4099" name="Picture 6" descr="220px-Motorcycles_in_Taipei"/>
          <p:cNvPicPr>
            <a:picLocks noGrp="1" noChangeAspect="1" noChangeArrowheads="1"/>
          </p:cNvPicPr>
          <p:nvPr>
            <p:ph sz="half" idx="2"/>
          </p:nvPr>
        </p:nvPicPr>
        <p:blipFill>
          <a:blip r:embed="rId2" cstate="print"/>
          <a:srcRect/>
          <a:stretch>
            <a:fillRect/>
          </a:stretch>
        </p:blipFill>
        <p:spPr>
          <a:xfrm>
            <a:off x="1042988" y="1484313"/>
            <a:ext cx="6840537" cy="4332287"/>
          </a:xfr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zh-TW" altLang="en-US" b="1" dirty="0" smtClean="0">
                <a:hlinkClick r:id="rId2" action="ppaction://hlinkfile"/>
              </a:rPr>
              <a:t>行經路口放慢速度</a:t>
            </a:r>
            <a:endParaRPr lang="zh-TW" altLang="en-US" b="1" dirty="0" smtClean="0"/>
          </a:p>
        </p:txBody>
      </p:sp>
      <p:sp>
        <p:nvSpPr>
          <p:cNvPr id="21507" name="Rectangle 3"/>
          <p:cNvSpPr>
            <a:spLocks noGrp="1" noChangeArrowheads="1"/>
          </p:cNvSpPr>
          <p:nvPr>
            <p:ph type="body" idx="1"/>
          </p:nvPr>
        </p:nvSpPr>
        <p:spPr/>
        <p:txBody>
          <a:bodyPr/>
          <a:lstStyle/>
          <a:p>
            <a:pPr eaLnBrk="1" hangingPunct="1"/>
            <a:r>
              <a:rPr lang="zh-TW" altLang="en-US" smtClean="0"/>
              <a:t>這種情況下能預防的辦法就只有經過路口時</a:t>
            </a:r>
            <a:r>
              <a:rPr lang="en-US" altLang="zh-TW" smtClean="0"/>
              <a:t>...</a:t>
            </a:r>
            <a:r>
              <a:rPr lang="zh-TW" altLang="en-US" smtClean="0"/>
              <a:t>一定要放慢速度做好煞車的準備</a:t>
            </a:r>
            <a:r>
              <a:rPr lang="en-US" altLang="zh-TW" smtClean="0"/>
              <a:t>..</a:t>
            </a:r>
          </a:p>
          <a:p>
            <a:pPr eaLnBrk="1" hangingPunct="1"/>
            <a:r>
              <a:rPr lang="zh-TW" altLang="en-US" smtClean="0"/>
              <a:t>經過路口時特別提高警覺確認對向來車待轉的動向以及闖紅燈的人</a:t>
            </a:r>
          </a:p>
        </p:txBody>
      </p:sp>
      <p:pic>
        <p:nvPicPr>
          <p:cNvPr id="21508" name="Picture 4" descr="untitled"/>
          <p:cNvPicPr>
            <a:picLocks noChangeAspect="1" noChangeArrowheads="1"/>
          </p:cNvPicPr>
          <p:nvPr/>
        </p:nvPicPr>
        <p:blipFill>
          <a:blip r:embed="rId3" cstate="print"/>
          <a:srcRect/>
          <a:stretch>
            <a:fillRect/>
          </a:stretch>
        </p:blipFill>
        <p:spPr bwMode="auto">
          <a:xfrm>
            <a:off x="3348038" y="4508500"/>
            <a:ext cx="2941637" cy="974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zh-TW" altLang="en-US" sz="4000" b="1" dirty="0" smtClean="0"/>
              <a:t>路口</a:t>
            </a:r>
            <a:r>
              <a:rPr lang="zh-TW" altLang="en-US" sz="4000" dirty="0" smtClean="0"/>
              <a:t>被</a:t>
            </a:r>
            <a:r>
              <a:rPr lang="zh-TW" altLang="en-US" sz="4000" dirty="0" smtClean="0"/>
              <a:t>車輛遮蔽視線</a:t>
            </a:r>
          </a:p>
        </p:txBody>
      </p:sp>
      <p:pic>
        <p:nvPicPr>
          <p:cNvPr id="23555" name="Picture 4" descr="15"/>
          <p:cNvPicPr>
            <a:picLocks noGrp="1" noChangeAspect="1" noChangeArrowheads="1"/>
          </p:cNvPicPr>
          <p:nvPr>
            <p:ph type="body" idx="1"/>
          </p:nvPr>
        </p:nvPicPr>
        <p:blipFill>
          <a:blip r:embed="rId2" cstate="print"/>
          <a:srcRect/>
          <a:stretch>
            <a:fillRect/>
          </a:stretch>
        </p:blipFill>
        <p:spPr>
          <a:xfrm>
            <a:off x="1995488" y="1795463"/>
            <a:ext cx="5153025" cy="4133850"/>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9750" y="981075"/>
            <a:ext cx="8229600" cy="1143000"/>
          </a:xfrm>
        </p:spPr>
        <p:txBody>
          <a:bodyPr/>
          <a:lstStyle/>
          <a:p>
            <a:pPr eaLnBrk="1" hangingPunct="1"/>
            <a:r>
              <a:rPr lang="zh-TW" altLang="en-US" sz="4000" smtClean="0"/>
              <a:t>此時如果前方汽車駕駛人沒有仔細確認有無來車就直接左轉過來的話</a:t>
            </a:r>
            <a:r>
              <a:rPr lang="en-US" altLang="zh-TW" sz="4000" smtClean="0"/>
              <a:t>...</a:t>
            </a:r>
            <a:br>
              <a:rPr lang="en-US" altLang="zh-TW" sz="4000" smtClean="0"/>
            </a:br>
            <a:r>
              <a:rPr lang="zh-TW" altLang="en-US" sz="4000" smtClean="0"/>
              <a:t>您有可能就會撞上那輛汽車</a:t>
            </a:r>
            <a:r>
              <a:rPr lang="en-US" altLang="zh-TW" sz="4000" smtClean="0"/>
              <a:t>...</a:t>
            </a:r>
            <a:r>
              <a:rPr lang="zh-TW" altLang="en-US" sz="4000" smtClean="0"/>
              <a:t>就像下圖一樣</a:t>
            </a:r>
          </a:p>
        </p:txBody>
      </p:sp>
      <p:pic>
        <p:nvPicPr>
          <p:cNvPr id="24579" name="Picture 4" descr="16"/>
          <p:cNvPicPr>
            <a:picLocks noGrp="1" noChangeAspect="1" noChangeArrowheads="1"/>
          </p:cNvPicPr>
          <p:nvPr>
            <p:ph type="body" idx="1"/>
          </p:nvPr>
        </p:nvPicPr>
        <p:blipFill>
          <a:blip r:embed="rId2" cstate="print"/>
          <a:srcRect/>
          <a:stretch>
            <a:fillRect/>
          </a:stretch>
        </p:blipFill>
        <p:spPr>
          <a:xfrm>
            <a:off x="1763713" y="2276475"/>
            <a:ext cx="5153025" cy="4133850"/>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zh-TW" altLang="en-US" b="1" smtClean="0"/>
              <a:t>塞車時</a:t>
            </a:r>
          </a:p>
        </p:txBody>
      </p:sp>
      <p:sp>
        <p:nvSpPr>
          <p:cNvPr id="25603" name="Rectangle 3"/>
          <p:cNvSpPr>
            <a:spLocks noGrp="1" noChangeArrowheads="1"/>
          </p:cNvSpPr>
          <p:nvPr>
            <p:ph type="body" idx="1"/>
          </p:nvPr>
        </p:nvSpPr>
        <p:spPr/>
        <p:txBody>
          <a:bodyPr/>
          <a:lstStyle/>
          <a:p>
            <a:pPr eaLnBrk="1" hangingPunct="1"/>
            <a:r>
              <a:rPr lang="zh-TW" altLang="en-US" b="1" smtClean="0"/>
              <a:t>塞車</a:t>
            </a:r>
            <a:r>
              <a:rPr lang="zh-TW" altLang="en-US" smtClean="0"/>
              <a:t>往往會造成駕駛人沉不住氣</a:t>
            </a:r>
            <a:r>
              <a:rPr lang="en-US" altLang="zh-TW" smtClean="0"/>
              <a:t>...</a:t>
            </a:r>
            <a:r>
              <a:rPr lang="zh-TW" altLang="en-US" smtClean="0"/>
              <a:t>但因為您與旁邊汽機車距離間隔</a:t>
            </a:r>
            <a:r>
              <a:rPr lang="zh-TW" altLang="zh-TW" smtClean="0"/>
              <a:t>（</a:t>
            </a:r>
            <a:r>
              <a:rPr lang="zh-TW" altLang="en-US" smtClean="0"/>
              <a:t>最少</a:t>
            </a:r>
            <a:r>
              <a:rPr lang="en-US" altLang="zh-TW" smtClean="0"/>
              <a:t>50</a:t>
            </a:r>
            <a:r>
              <a:rPr lang="zh-TW" altLang="zh-TW" smtClean="0"/>
              <a:t>公分以上）</a:t>
            </a:r>
            <a:r>
              <a:rPr lang="zh-TW" altLang="en-US" smtClean="0"/>
              <a:t>很接近</a:t>
            </a:r>
            <a:r>
              <a:rPr lang="en-US" altLang="zh-TW" smtClean="0"/>
              <a:t>...</a:t>
            </a:r>
          </a:p>
          <a:p>
            <a:pPr eaLnBrk="1" hangingPunct="1"/>
            <a:r>
              <a:rPr lang="zh-TW" altLang="en-US" smtClean="0"/>
              <a:t>這種時候如果鑽來鑽去很容易與別人擦撞</a:t>
            </a:r>
            <a:r>
              <a:rPr lang="en-US" altLang="zh-TW" smtClean="0"/>
              <a:t>..</a:t>
            </a:r>
            <a:r>
              <a:rPr lang="zh-TW" altLang="en-US" smtClean="0"/>
              <a:t>在人潮擁擠的地方遇到塞車</a:t>
            </a:r>
            <a:r>
              <a:rPr lang="en-US" altLang="zh-TW" smtClean="0"/>
              <a:t>..</a:t>
            </a:r>
          </a:p>
          <a:p>
            <a:pPr eaLnBrk="1" hangingPunct="1"/>
            <a:r>
              <a:rPr lang="zh-TW" altLang="en-US" smtClean="0"/>
              <a:t>也需要特別注意行人的動向</a:t>
            </a:r>
            <a:r>
              <a:rPr lang="en-US" altLang="zh-TW" smtClean="0"/>
              <a:t>..</a:t>
            </a:r>
            <a:r>
              <a:rPr lang="zh-TW" altLang="en-US" smtClean="0"/>
              <a:t>機車速度一定要一慢再慢</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zh-TW" altLang="en-US" smtClean="0"/>
              <a:t>變換車道</a:t>
            </a:r>
          </a:p>
        </p:txBody>
      </p:sp>
      <p:sp>
        <p:nvSpPr>
          <p:cNvPr id="26627" name="Rectangle 3"/>
          <p:cNvSpPr>
            <a:spLocks noGrp="1" noChangeArrowheads="1"/>
          </p:cNvSpPr>
          <p:nvPr>
            <p:ph type="body" idx="1"/>
          </p:nvPr>
        </p:nvSpPr>
        <p:spPr/>
        <p:txBody>
          <a:bodyPr/>
          <a:lstStyle/>
          <a:p>
            <a:pPr eaLnBrk="1" hangingPunct="1"/>
            <a:r>
              <a:rPr lang="zh-TW" altLang="en-US" smtClean="0"/>
              <a:t>不要隨意變換車道、行駛快車道或尾隨大客車、大貨車。</a:t>
            </a:r>
          </a:p>
          <a:p>
            <a:pPr eaLnBrk="1" hangingPunct="1"/>
            <a:endParaRPr lang="zh-TW" altLang="en-US" smtClean="0"/>
          </a:p>
          <a:p>
            <a:pPr eaLnBrk="1" hangingPunct="1"/>
            <a:endParaRPr lang="en-US" altLang="zh-TW"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zh-TW" altLang="en-US" b="1" dirty="0" smtClean="0">
                <a:solidFill>
                  <a:srgbClr val="C00000"/>
                </a:solidFill>
              </a:rPr>
              <a:t>紅</a:t>
            </a:r>
            <a:r>
              <a:rPr lang="zh-TW" altLang="en-US" b="1" dirty="0" smtClean="0">
                <a:solidFill>
                  <a:srgbClr val="00B050"/>
                </a:solidFill>
              </a:rPr>
              <a:t>綠</a:t>
            </a:r>
            <a:r>
              <a:rPr lang="zh-TW" altLang="en-US" b="1" dirty="0" smtClean="0"/>
              <a:t>燈</a:t>
            </a:r>
          </a:p>
        </p:txBody>
      </p:sp>
      <p:sp>
        <p:nvSpPr>
          <p:cNvPr id="27651" name="Rectangle 3"/>
          <p:cNvSpPr>
            <a:spLocks noGrp="1" noChangeArrowheads="1"/>
          </p:cNvSpPr>
          <p:nvPr>
            <p:ph type="body" idx="1"/>
          </p:nvPr>
        </p:nvSpPr>
        <p:spPr/>
        <p:txBody>
          <a:bodyPr/>
          <a:lstStyle/>
          <a:p>
            <a:pPr eaLnBrk="1" hangingPunct="1"/>
            <a:r>
              <a:rPr lang="zh-TW" altLang="en-US" b="1" dirty="0" smtClean="0"/>
              <a:t>紅綠燈故障</a:t>
            </a:r>
            <a:r>
              <a:rPr lang="zh-TW" altLang="en-US" dirty="0" smtClean="0"/>
              <a:t>時須特別提高警覺注意來車再駛過</a:t>
            </a:r>
            <a:r>
              <a:rPr lang="en-US" altLang="zh-TW" dirty="0" smtClean="0"/>
              <a:t>...</a:t>
            </a:r>
            <a:r>
              <a:rPr lang="zh-TW" altLang="en-US" dirty="0" smtClean="0"/>
              <a:t>萬萬不可貿然的就衝過去</a:t>
            </a:r>
          </a:p>
          <a:p>
            <a:pPr eaLnBrk="1" hangingPunct="1"/>
            <a:r>
              <a:rPr lang="zh-TW" altLang="en-US" b="1" dirty="0" smtClean="0">
                <a:solidFill>
                  <a:srgbClr val="C00000"/>
                </a:solidFill>
              </a:rPr>
              <a:t>記住一件事</a:t>
            </a:r>
            <a:r>
              <a:rPr lang="en-US" altLang="zh-TW" b="1" dirty="0" smtClean="0">
                <a:solidFill>
                  <a:srgbClr val="C00000"/>
                </a:solidFill>
              </a:rPr>
              <a:t>..</a:t>
            </a:r>
            <a:r>
              <a:rPr lang="zh-TW" altLang="en-US" b="1" dirty="0" smtClean="0">
                <a:solidFill>
                  <a:srgbClr val="C00000"/>
                </a:solidFill>
              </a:rPr>
              <a:t>有無紅</a:t>
            </a:r>
            <a:r>
              <a:rPr lang="zh-TW" altLang="en-US" b="1" dirty="0" smtClean="0">
                <a:solidFill>
                  <a:srgbClr val="00B050"/>
                </a:solidFill>
                <a:latin typeface="+mj-lt"/>
                <a:ea typeface="+mj-ea"/>
                <a:cs typeface="+mj-cs"/>
              </a:rPr>
              <a:t>綠</a:t>
            </a:r>
            <a:r>
              <a:rPr lang="zh-TW" altLang="en-US" b="1" dirty="0" smtClean="0">
                <a:solidFill>
                  <a:srgbClr val="C00000"/>
                </a:solidFill>
              </a:rPr>
              <a:t>燈都會有車子經過</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zh-TW" altLang="en-US" b="1" smtClean="0"/>
              <a:t>道路施工</a:t>
            </a:r>
          </a:p>
        </p:txBody>
      </p:sp>
      <p:sp>
        <p:nvSpPr>
          <p:cNvPr id="28675" name="Rectangle 3"/>
          <p:cNvSpPr>
            <a:spLocks noGrp="1" noChangeArrowheads="1"/>
          </p:cNvSpPr>
          <p:nvPr>
            <p:ph type="body" sz="half" idx="1"/>
          </p:nvPr>
        </p:nvSpPr>
        <p:spPr/>
        <p:txBody>
          <a:bodyPr/>
          <a:lstStyle/>
          <a:p>
            <a:pPr eaLnBrk="1" hangingPunct="1"/>
            <a:r>
              <a:rPr lang="zh-TW" altLang="en-US" sz="2800" b="1" smtClean="0"/>
              <a:t>道路施工</a:t>
            </a:r>
            <a:r>
              <a:rPr lang="zh-TW" altLang="en-US" sz="2800" smtClean="0"/>
              <a:t>通常會擺設三角錐、路障警告</a:t>
            </a:r>
            <a:r>
              <a:rPr lang="en-US" altLang="zh-TW" sz="2800" smtClean="0"/>
              <a:t>...</a:t>
            </a:r>
            <a:r>
              <a:rPr lang="zh-TW" altLang="en-US" sz="2800" smtClean="0"/>
              <a:t>經過時需放慢機車速度並提高警覺行駛</a:t>
            </a:r>
          </a:p>
        </p:txBody>
      </p:sp>
      <p:sp>
        <p:nvSpPr>
          <p:cNvPr id="28676" name="Rectangle 9"/>
          <p:cNvSpPr>
            <a:spLocks noGrp="1" noChangeArrowheads="1"/>
          </p:cNvSpPr>
          <p:nvPr>
            <p:ph sz="quarter" idx="3"/>
          </p:nvPr>
        </p:nvSpPr>
        <p:spPr/>
        <p:txBody>
          <a:bodyPr/>
          <a:lstStyle/>
          <a:p>
            <a:pPr eaLnBrk="1" hangingPunct="1"/>
            <a:endParaRPr lang="zh-TW" altLang="zh-TW" sz="2400" smtClean="0"/>
          </a:p>
        </p:txBody>
      </p:sp>
      <p:pic>
        <p:nvPicPr>
          <p:cNvPr id="28677" name="Picture 8" descr="140條-4"/>
          <p:cNvPicPr>
            <a:picLocks noChangeAspect="1" noChangeArrowheads="1"/>
          </p:cNvPicPr>
          <p:nvPr/>
        </p:nvPicPr>
        <p:blipFill>
          <a:blip r:embed="rId2" cstate="print"/>
          <a:srcRect/>
          <a:stretch>
            <a:fillRect/>
          </a:stretch>
        </p:blipFill>
        <p:spPr bwMode="auto">
          <a:xfrm>
            <a:off x="5867400" y="3860800"/>
            <a:ext cx="1905000" cy="2392363"/>
          </a:xfrm>
          <a:prstGeom prst="rect">
            <a:avLst/>
          </a:prstGeom>
          <a:noFill/>
          <a:ln w="9525">
            <a:noFill/>
            <a:miter lim="800000"/>
            <a:headEnd/>
            <a:tailEnd/>
          </a:ln>
        </p:spPr>
      </p:pic>
      <p:pic>
        <p:nvPicPr>
          <p:cNvPr id="28678" name="Picture 10" descr="untitled"/>
          <p:cNvPicPr>
            <a:picLocks noChangeAspect="1" noChangeArrowheads="1"/>
          </p:cNvPicPr>
          <p:nvPr/>
        </p:nvPicPr>
        <p:blipFill>
          <a:blip r:embed="rId3" cstate="print"/>
          <a:srcRect/>
          <a:stretch>
            <a:fillRect/>
          </a:stretch>
        </p:blipFill>
        <p:spPr bwMode="auto">
          <a:xfrm>
            <a:off x="5940425" y="1484313"/>
            <a:ext cx="1912938" cy="1905000"/>
          </a:xfrm>
          <a:prstGeom prst="rect">
            <a:avLst/>
          </a:prstGeom>
          <a:noFill/>
          <a:ln w="9525">
            <a:noFill/>
            <a:miter lim="800000"/>
            <a:headEnd/>
            <a:tailEnd/>
          </a:ln>
        </p:spPr>
      </p:pic>
      <p:sp>
        <p:nvSpPr>
          <p:cNvPr id="28679" name="Rectangle 11"/>
          <p:cNvSpPr>
            <a:spLocks noGrp="1" noChangeArrowheads="1"/>
          </p:cNvSpPr>
          <p:nvPr>
            <p:ph sz="quarter" idx="2"/>
          </p:nvPr>
        </p:nvSpPr>
        <p:spPr>
          <a:xfrm>
            <a:off x="4500563" y="1357313"/>
            <a:ext cx="4038600" cy="2185987"/>
          </a:xfrm>
        </p:spPr>
        <p:txBody>
          <a:bodyPr/>
          <a:lstStyle/>
          <a:p>
            <a:pPr eaLnBrk="1" hangingPunct="1"/>
            <a:endParaRPr lang="zh-TW" altLang="zh-TW" sz="24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zh-TW" altLang="en-US" b="1" smtClean="0"/>
              <a:t>山間行車起霧</a:t>
            </a:r>
          </a:p>
        </p:txBody>
      </p:sp>
      <p:sp>
        <p:nvSpPr>
          <p:cNvPr id="29699" name="Rectangle 3"/>
          <p:cNvSpPr>
            <a:spLocks noGrp="1" noChangeArrowheads="1"/>
          </p:cNvSpPr>
          <p:nvPr>
            <p:ph type="body" idx="1"/>
          </p:nvPr>
        </p:nvSpPr>
        <p:spPr/>
        <p:txBody>
          <a:bodyPr/>
          <a:lstStyle/>
          <a:p>
            <a:pPr eaLnBrk="1" hangingPunct="1"/>
            <a:r>
              <a:rPr lang="zh-TW" altLang="en-US" dirty="0" smtClean="0"/>
              <a:t>山間行車容易碰到</a:t>
            </a:r>
            <a:r>
              <a:rPr lang="zh-TW" altLang="en-US" b="1" dirty="0" smtClean="0"/>
              <a:t>起霧</a:t>
            </a:r>
            <a:r>
              <a:rPr lang="zh-TW" altLang="en-US" dirty="0" smtClean="0"/>
              <a:t>的狀況</a:t>
            </a:r>
            <a:r>
              <a:rPr lang="en-US" altLang="zh-TW" dirty="0" smtClean="0"/>
              <a:t>...</a:t>
            </a:r>
          </a:p>
          <a:p>
            <a:pPr eaLnBrk="1" hangingPunct="1"/>
            <a:r>
              <a:rPr lang="zh-TW" altLang="en-US" dirty="0" smtClean="0"/>
              <a:t>此時只有打開</a:t>
            </a:r>
            <a:r>
              <a:rPr lang="zh-TW" altLang="en-US" b="1" dirty="0" smtClean="0">
                <a:solidFill>
                  <a:srgbClr val="C00000"/>
                </a:solidFill>
              </a:rPr>
              <a:t>大燈</a:t>
            </a:r>
            <a:r>
              <a:rPr lang="zh-TW" altLang="en-US" dirty="0" smtClean="0"/>
              <a:t>與霧燈照明前方路況</a:t>
            </a:r>
            <a:r>
              <a:rPr lang="en-US" altLang="zh-TW" dirty="0" smtClean="0"/>
              <a:t>..</a:t>
            </a:r>
            <a:r>
              <a:rPr lang="zh-TW" altLang="en-US" dirty="0" smtClean="0"/>
              <a:t>路面溼滑</a:t>
            </a:r>
            <a:r>
              <a:rPr lang="en-US" altLang="zh-TW" dirty="0" smtClean="0"/>
              <a:t>..</a:t>
            </a:r>
            <a:r>
              <a:rPr lang="zh-TW" altLang="en-US" dirty="0" smtClean="0"/>
              <a:t>轉彎角度不宜過大</a:t>
            </a:r>
            <a:r>
              <a:rPr lang="en-US" altLang="zh-TW" dirty="0" smtClean="0"/>
              <a:t>..</a:t>
            </a:r>
            <a:r>
              <a:rPr lang="zh-TW" altLang="en-US" dirty="0" smtClean="0"/>
              <a:t>車速不宜過高</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zh-TW" altLang="en-US" b="1" smtClean="0"/>
              <a:t>其他應注意事項</a:t>
            </a:r>
          </a:p>
        </p:txBody>
      </p:sp>
      <p:sp>
        <p:nvSpPr>
          <p:cNvPr id="30723" name="Rectangle 3"/>
          <p:cNvSpPr>
            <a:spLocks noGrp="1" noChangeArrowheads="1"/>
          </p:cNvSpPr>
          <p:nvPr>
            <p:ph type="body" sz="half" idx="1"/>
          </p:nvPr>
        </p:nvSpPr>
        <p:spPr/>
        <p:txBody>
          <a:bodyPr/>
          <a:lstStyle/>
          <a:p>
            <a:pPr eaLnBrk="1" hangingPunct="1">
              <a:lnSpc>
                <a:spcPct val="80000"/>
              </a:lnSpc>
            </a:pPr>
            <a:r>
              <a:rPr lang="zh-TW" altLang="en-US" sz="1600" smtClean="0"/>
              <a:t>自己由第一次騎這條路線開始到往後的每一次</a:t>
            </a:r>
            <a:r>
              <a:rPr lang="en-US" altLang="zh-TW" sz="1600" smtClean="0"/>
              <a:t>...</a:t>
            </a:r>
            <a:r>
              <a:rPr lang="zh-TW" altLang="en-US" sz="1600" smtClean="0"/>
              <a:t>每天都會去注意到下列幾點</a:t>
            </a:r>
          </a:p>
          <a:p>
            <a:pPr eaLnBrk="1" hangingPunct="1">
              <a:lnSpc>
                <a:spcPct val="80000"/>
              </a:lnSpc>
            </a:pPr>
            <a:r>
              <a:rPr lang="zh-TW" altLang="en-US" sz="1600" smtClean="0"/>
              <a:t/>
            </a:r>
            <a:br>
              <a:rPr lang="zh-TW" altLang="en-US" sz="1600" smtClean="0"/>
            </a:br>
            <a:r>
              <a:rPr lang="en-US" altLang="zh-TW" sz="1600" smtClean="0"/>
              <a:t>1.</a:t>
            </a:r>
            <a:r>
              <a:rPr lang="zh-TW" altLang="en-US" sz="1600" smtClean="0"/>
              <a:t>注意測速照相</a:t>
            </a:r>
            <a:r>
              <a:rPr lang="en-US" altLang="zh-TW" sz="1600" smtClean="0"/>
              <a:t>(</a:t>
            </a:r>
            <a:r>
              <a:rPr lang="zh-TW" altLang="en-US" sz="1600" smtClean="0"/>
              <a:t>速度放慢</a:t>
            </a:r>
            <a:r>
              <a:rPr lang="en-US" altLang="zh-TW" sz="1600" smtClean="0"/>
              <a:t>)</a:t>
            </a:r>
          </a:p>
          <a:p>
            <a:pPr eaLnBrk="1" hangingPunct="1">
              <a:lnSpc>
                <a:spcPct val="80000"/>
              </a:lnSpc>
            </a:pPr>
            <a:r>
              <a:rPr lang="en-US" altLang="zh-TW" sz="1600" smtClean="0"/>
              <a:t/>
            </a:r>
            <a:br>
              <a:rPr lang="en-US" altLang="zh-TW" sz="1600" smtClean="0"/>
            </a:br>
            <a:r>
              <a:rPr lang="en-US" altLang="zh-TW" sz="1600" smtClean="0"/>
              <a:t>2.</a:t>
            </a:r>
            <a:r>
              <a:rPr lang="zh-TW" altLang="en-US" sz="1600" smtClean="0"/>
              <a:t>哪個路段會有較多的行人</a:t>
            </a:r>
            <a:r>
              <a:rPr lang="en-US" altLang="zh-TW" sz="1600" smtClean="0"/>
              <a:t>(</a:t>
            </a:r>
            <a:r>
              <a:rPr lang="zh-TW" altLang="en-US" sz="1600" smtClean="0"/>
              <a:t>速度放慢並觀察行人動向</a:t>
            </a:r>
            <a:r>
              <a:rPr lang="en-US" altLang="zh-TW" sz="1600" smtClean="0"/>
              <a:t>..</a:t>
            </a:r>
            <a:r>
              <a:rPr lang="zh-TW" altLang="en-US" sz="1600" smtClean="0"/>
              <a:t>尤其是孩童在路旁嬉鬧時容易造成意外</a:t>
            </a:r>
            <a:r>
              <a:rPr lang="en-US" altLang="zh-TW" sz="1600" smtClean="0"/>
              <a:t>)</a:t>
            </a:r>
          </a:p>
          <a:p>
            <a:pPr eaLnBrk="1" hangingPunct="1">
              <a:lnSpc>
                <a:spcPct val="80000"/>
              </a:lnSpc>
            </a:pPr>
            <a:r>
              <a:rPr lang="en-US" altLang="zh-TW" sz="1600" smtClean="0"/>
              <a:t/>
            </a:r>
            <a:br>
              <a:rPr lang="en-US" altLang="zh-TW" sz="1600" smtClean="0"/>
            </a:br>
            <a:r>
              <a:rPr lang="en-US" altLang="zh-TW" sz="1600" smtClean="0"/>
              <a:t>3.</a:t>
            </a:r>
            <a:r>
              <a:rPr lang="zh-TW" altLang="en-US" sz="1600" smtClean="0"/>
              <a:t>哪個路段的來車車速較高</a:t>
            </a:r>
            <a:r>
              <a:rPr lang="en-US" altLang="zh-TW" sz="1600" smtClean="0"/>
              <a:t>(</a:t>
            </a:r>
            <a:r>
              <a:rPr lang="zh-TW" altLang="en-US" sz="1600" smtClean="0"/>
              <a:t>超車時需先打方向燈並透過後照鏡注意後方來車</a:t>
            </a:r>
            <a:r>
              <a:rPr lang="en-US" altLang="zh-TW" sz="1600" smtClean="0"/>
              <a:t>)</a:t>
            </a:r>
          </a:p>
          <a:p>
            <a:pPr eaLnBrk="1" hangingPunct="1">
              <a:lnSpc>
                <a:spcPct val="80000"/>
              </a:lnSpc>
            </a:pPr>
            <a:r>
              <a:rPr lang="en-US" altLang="zh-TW" sz="1600" smtClean="0"/>
              <a:t/>
            </a:r>
            <a:br>
              <a:rPr lang="en-US" altLang="zh-TW" sz="1600" smtClean="0"/>
            </a:br>
            <a:r>
              <a:rPr lang="en-US" altLang="zh-TW" sz="1600" smtClean="0"/>
              <a:t>4.</a:t>
            </a:r>
            <a:r>
              <a:rPr lang="zh-TW" altLang="en-US" sz="1600" smtClean="0"/>
              <a:t>哪個路口看起來是事故發生機率高的地方</a:t>
            </a:r>
            <a:r>
              <a:rPr lang="en-US" altLang="zh-TW" sz="1600" smtClean="0"/>
              <a:t>(</a:t>
            </a:r>
            <a:r>
              <a:rPr lang="zh-TW" altLang="en-US" sz="1600" smtClean="0"/>
              <a:t>經過時與轉彎時就要小心</a:t>
            </a:r>
            <a:r>
              <a:rPr lang="en-US" altLang="zh-TW" sz="1600" smtClean="0"/>
              <a:t>)</a:t>
            </a:r>
          </a:p>
          <a:p>
            <a:pPr eaLnBrk="1" hangingPunct="1">
              <a:lnSpc>
                <a:spcPct val="80000"/>
              </a:lnSpc>
            </a:pPr>
            <a:r>
              <a:rPr lang="en-US" altLang="zh-TW" sz="1600" smtClean="0"/>
              <a:t/>
            </a:r>
            <a:br>
              <a:rPr lang="en-US" altLang="zh-TW" sz="1600" smtClean="0"/>
            </a:br>
            <a:r>
              <a:rPr lang="en-US" altLang="zh-TW" sz="1600" smtClean="0"/>
              <a:t>5</a:t>
            </a:r>
            <a:r>
              <a:rPr lang="zh-TW" altLang="en-US" sz="1600" smtClean="0"/>
              <a:t>每個路段的車子密度</a:t>
            </a:r>
            <a:r>
              <a:rPr lang="en-US" altLang="zh-TW" sz="1600" smtClean="0"/>
              <a:t>(</a:t>
            </a:r>
            <a:r>
              <a:rPr lang="zh-TW" altLang="en-US" sz="1600" smtClean="0"/>
              <a:t>車子密度過高</a:t>
            </a:r>
            <a:r>
              <a:rPr lang="en-US" altLang="zh-TW" sz="1600" smtClean="0"/>
              <a:t>..</a:t>
            </a:r>
            <a:r>
              <a:rPr lang="zh-TW" altLang="en-US" sz="1600" smtClean="0"/>
              <a:t>自已的車速就放慢並勿超車</a:t>
            </a:r>
            <a:r>
              <a:rPr lang="en-US" altLang="zh-TW" sz="1600" smtClean="0"/>
              <a:t>)</a:t>
            </a:r>
          </a:p>
          <a:p>
            <a:pPr eaLnBrk="1" hangingPunct="1">
              <a:lnSpc>
                <a:spcPct val="80000"/>
              </a:lnSpc>
              <a:buFontTx/>
              <a:buNone/>
            </a:pPr>
            <a:endParaRPr lang="en-US" altLang="zh-TW" sz="1600" smtClean="0"/>
          </a:p>
        </p:txBody>
      </p:sp>
      <p:pic>
        <p:nvPicPr>
          <p:cNvPr id="30724" name="Picture 5" descr="2"/>
          <p:cNvPicPr>
            <a:picLocks noGrp="1" noChangeAspect="1" noChangeArrowheads="1"/>
          </p:cNvPicPr>
          <p:nvPr>
            <p:ph sz="half" idx="2"/>
          </p:nvPr>
        </p:nvPicPr>
        <p:blipFill>
          <a:blip r:embed="rId2" cstate="print"/>
          <a:srcRect/>
          <a:stretch>
            <a:fillRect/>
          </a:stretch>
        </p:blipFill>
        <p:spPr>
          <a:xfrm>
            <a:off x="5000628" y="1600200"/>
            <a:ext cx="3643338" cy="4525963"/>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zh-TW" altLang="en-US" smtClean="0"/>
              <a:t>報告完了祝行車平安</a:t>
            </a:r>
          </a:p>
        </p:txBody>
      </p:sp>
      <p:sp>
        <p:nvSpPr>
          <p:cNvPr id="31747" name="Rectangle 3"/>
          <p:cNvSpPr>
            <a:spLocks noGrp="1" noChangeArrowheads="1"/>
          </p:cNvSpPr>
          <p:nvPr>
            <p:ph type="body" idx="1"/>
          </p:nvPr>
        </p:nvSpPr>
        <p:spPr/>
        <p:txBody>
          <a:bodyPr/>
          <a:lstStyle/>
          <a:p>
            <a:pPr eaLnBrk="1" hangingPunct="1"/>
            <a:endParaRPr lang="zh-TW" altLang="zh-TW" smtClean="0"/>
          </a:p>
        </p:txBody>
      </p:sp>
      <p:pic>
        <p:nvPicPr>
          <p:cNvPr id="31748" name="Picture 5"/>
          <p:cNvPicPr>
            <a:picLocks noChangeAspect="1" noChangeArrowheads="1"/>
          </p:cNvPicPr>
          <p:nvPr/>
        </p:nvPicPr>
        <p:blipFill>
          <a:blip r:embed="rId2" cstate="print"/>
          <a:srcRect/>
          <a:stretch>
            <a:fillRect/>
          </a:stretch>
        </p:blipFill>
        <p:spPr bwMode="auto">
          <a:xfrm>
            <a:off x="2286000" y="2000250"/>
            <a:ext cx="4557713" cy="372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zh-TW" altLang="en-US" smtClean="0"/>
              <a:t>駕駛車輛風險</a:t>
            </a:r>
          </a:p>
        </p:txBody>
      </p:sp>
      <p:sp>
        <p:nvSpPr>
          <p:cNvPr id="3075" name="Rectangle 3"/>
          <p:cNvSpPr>
            <a:spLocks noGrp="1" noChangeArrowheads="1"/>
          </p:cNvSpPr>
          <p:nvPr>
            <p:ph type="body" sz="half" idx="1"/>
          </p:nvPr>
        </p:nvSpPr>
        <p:spPr>
          <a:xfrm>
            <a:off x="457200" y="1600200"/>
            <a:ext cx="4543425" cy="4525963"/>
          </a:xfrm>
        </p:spPr>
        <p:txBody>
          <a:bodyPr/>
          <a:lstStyle/>
          <a:p>
            <a:pPr eaLnBrk="1" hangingPunct="1"/>
            <a:r>
              <a:rPr lang="zh-TW" altLang="en-US" sz="2800" dirty="0" smtClean="0"/>
              <a:t>有云：行船走馬三分險。</a:t>
            </a:r>
          </a:p>
          <a:p>
            <a:pPr eaLnBrk="1" hangingPunct="1"/>
            <a:r>
              <a:rPr lang="zh-TW" altLang="en-US" sz="2800" dirty="0" smtClean="0"/>
              <a:t>今：行車、走路？分險？</a:t>
            </a:r>
          </a:p>
          <a:p>
            <a:pPr eaLnBrk="1" hangingPunct="1"/>
            <a:r>
              <a:rPr lang="zh-TW" altLang="en-US" sz="2800" dirty="0" smtClean="0">
                <a:solidFill>
                  <a:srgbClr val="C00000"/>
                </a:solidFill>
              </a:rPr>
              <a:t>駕駛人的責任：</a:t>
            </a:r>
            <a:endParaRPr lang="en-US" altLang="zh-TW" sz="2800" dirty="0" smtClean="0">
              <a:solidFill>
                <a:srgbClr val="C00000"/>
              </a:solidFill>
            </a:endParaRPr>
          </a:p>
          <a:p>
            <a:pPr marL="514350" indent="-514350" eaLnBrk="1" hangingPunct="1">
              <a:buFont typeface="+mj-lt"/>
              <a:buAutoNum type="arabicPeriod"/>
            </a:pPr>
            <a:r>
              <a:rPr lang="en-US" altLang="zh-TW" sz="2800" dirty="0" smtClean="0">
                <a:solidFill>
                  <a:srgbClr val="C00000"/>
                </a:solidFill>
              </a:rPr>
              <a:t>	</a:t>
            </a:r>
            <a:r>
              <a:rPr lang="zh-TW" altLang="en-US" sz="2800" dirty="0" smtClean="0">
                <a:solidFill>
                  <a:srgbClr val="C00000"/>
                </a:solidFill>
              </a:rPr>
              <a:t>行政罰鍰（罰款、吊扣駕照 、吊銷駕照 ） 、</a:t>
            </a:r>
            <a:endParaRPr lang="en-US" altLang="zh-TW" sz="2800" dirty="0" smtClean="0">
              <a:solidFill>
                <a:srgbClr val="C00000"/>
              </a:solidFill>
            </a:endParaRPr>
          </a:p>
          <a:p>
            <a:pPr marL="514350" indent="-514350" eaLnBrk="1" hangingPunct="1">
              <a:buFont typeface="+mj-lt"/>
              <a:buAutoNum type="arabicPeriod"/>
            </a:pPr>
            <a:r>
              <a:rPr lang="en-US" altLang="zh-TW" sz="2800" dirty="0" smtClean="0">
                <a:solidFill>
                  <a:srgbClr val="C00000"/>
                </a:solidFill>
              </a:rPr>
              <a:t>	</a:t>
            </a:r>
            <a:r>
              <a:rPr lang="zh-TW" altLang="en-US" sz="2800" dirty="0" smtClean="0">
                <a:solidFill>
                  <a:srgbClr val="C00000"/>
                </a:solidFill>
              </a:rPr>
              <a:t>民事賠償、</a:t>
            </a:r>
            <a:endParaRPr lang="en-US" altLang="zh-TW" sz="2800" dirty="0" smtClean="0">
              <a:solidFill>
                <a:srgbClr val="C00000"/>
              </a:solidFill>
            </a:endParaRPr>
          </a:p>
          <a:p>
            <a:pPr marL="514350" indent="-514350" eaLnBrk="1" hangingPunct="1">
              <a:buFont typeface="+mj-lt"/>
              <a:buAutoNum type="arabicPeriod"/>
            </a:pPr>
            <a:r>
              <a:rPr lang="en-US" altLang="zh-TW" sz="2800" dirty="0" smtClean="0">
                <a:solidFill>
                  <a:srgbClr val="C00000"/>
                </a:solidFill>
              </a:rPr>
              <a:t>	</a:t>
            </a:r>
            <a:r>
              <a:rPr lang="zh-TW" altLang="en-US" sz="2800" dirty="0" smtClean="0">
                <a:solidFill>
                  <a:srgbClr val="C00000"/>
                </a:solidFill>
              </a:rPr>
              <a:t>刑事責任。</a:t>
            </a:r>
          </a:p>
        </p:txBody>
      </p:sp>
      <p:pic>
        <p:nvPicPr>
          <p:cNvPr id="3076" name="Picture 9" descr="thumbnail"/>
          <p:cNvPicPr>
            <a:picLocks noGrp="1" noChangeAspect="1" noChangeArrowheads="1"/>
          </p:cNvPicPr>
          <p:nvPr>
            <p:ph sz="quarter" idx="3"/>
          </p:nvPr>
        </p:nvPicPr>
        <p:blipFill>
          <a:blip r:embed="rId2" cstate="print"/>
          <a:srcRect/>
          <a:stretch>
            <a:fillRect/>
          </a:stretch>
        </p:blipFill>
        <p:spPr>
          <a:xfrm>
            <a:off x="5292725" y="1628775"/>
            <a:ext cx="3187700" cy="4779963"/>
          </a:xfrm>
          <a:noFill/>
        </p:spPr>
      </p:pic>
      <p:sp>
        <p:nvSpPr>
          <p:cNvPr id="3077" name="Rectangle 10"/>
          <p:cNvSpPr>
            <a:spLocks noGrp="1" noChangeArrowheads="1"/>
          </p:cNvSpPr>
          <p:nvPr>
            <p:ph sz="quarter" idx="2"/>
          </p:nvPr>
        </p:nvSpPr>
        <p:spPr/>
        <p:txBody>
          <a:bodyPr/>
          <a:lstStyle/>
          <a:p>
            <a:pPr eaLnBrk="1" hangingPunct="1"/>
            <a:endParaRPr lang="zh-TW" altLang="zh-TW"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zh-TW" altLang="en-US" b="1" dirty="0" smtClean="0">
                <a:solidFill>
                  <a:srgbClr val="FF0000"/>
                </a:solidFill>
              </a:rPr>
              <a:t>機車</a:t>
            </a:r>
            <a:r>
              <a:rPr lang="en-US" altLang="zh-TW" b="1" dirty="0" smtClean="0">
                <a:solidFill>
                  <a:srgbClr val="FF0000"/>
                </a:solidFill>
              </a:rPr>
              <a:t>=</a:t>
            </a:r>
            <a:r>
              <a:rPr lang="zh-TW" altLang="en-US" b="1" dirty="0" smtClean="0">
                <a:solidFill>
                  <a:srgbClr val="FF0000"/>
                </a:solidFill>
              </a:rPr>
              <a:t>「肉包鐵」</a:t>
            </a:r>
            <a:r>
              <a:rPr lang="zh-TW" altLang="en-US" dirty="0" smtClean="0"/>
              <a:t>之戲稱</a:t>
            </a:r>
          </a:p>
        </p:txBody>
      </p:sp>
      <p:sp>
        <p:nvSpPr>
          <p:cNvPr id="5123" name="Rectangle 3"/>
          <p:cNvSpPr>
            <a:spLocks noGrp="1" noChangeArrowheads="1"/>
          </p:cNvSpPr>
          <p:nvPr>
            <p:ph type="body" sz="half" idx="1"/>
          </p:nvPr>
        </p:nvSpPr>
        <p:spPr/>
        <p:txBody>
          <a:bodyPr/>
          <a:lstStyle/>
          <a:p>
            <a:pPr eaLnBrk="1" hangingPunct="1">
              <a:lnSpc>
                <a:spcPct val="90000"/>
              </a:lnSpc>
            </a:pPr>
            <a:r>
              <a:rPr lang="zh-TW" altLang="en-US" sz="2400" b="1" smtClean="0"/>
              <a:t>摩托車</a:t>
            </a:r>
            <a:r>
              <a:rPr lang="zh-TW" altLang="en-US" sz="2400" smtClean="0"/>
              <a:t>，亦稱</a:t>
            </a:r>
            <a:r>
              <a:rPr lang="zh-TW" altLang="en-US" sz="2400" b="1" smtClean="0"/>
              <a:t>機踏車</a:t>
            </a:r>
            <a:r>
              <a:rPr lang="zh-TW" altLang="en-US" sz="2400" smtClean="0"/>
              <a:t>、</a:t>
            </a:r>
            <a:r>
              <a:rPr lang="zh-TW" altLang="en-US" sz="2400" b="1" smtClean="0"/>
              <a:t>機器腳踏車</a:t>
            </a:r>
            <a:r>
              <a:rPr lang="zh-TW" altLang="en-US" sz="2400" smtClean="0"/>
              <a:t>（台灣交通法規使用的正式名稱）。</a:t>
            </a:r>
            <a:endParaRPr lang="en-US" altLang="zh-TW" sz="2400" smtClean="0"/>
          </a:p>
          <a:p>
            <a:pPr eaLnBrk="1" hangingPunct="1">
              <a:lnSpc>
                <a:spcPct val="90000"/>
              </a:lnSpc>
            </a:pPr>
            <a:r>
              <a:rPr lang="zh-TW" altLang="en-US" sz="2400" smtClean="0"/>
              <a:t>是使用引擎動力的一種車輛，通常使用一前一後兩個輪子。在某些軍事或警政用途中，會加掛一個側面車廂及輔助輪子，成為特殊的三輪機車。</a:t>
            </a:r>
          </a:p>
        </p:txBody>
      </p:sp>
      <p:pic>
        <p:nvPicPr>
          <p:cNvPr id="5124" name="Picture 6" descr="機車安全宣導標語"/>
          <p:cNvPicPr>
            <a:picLocks noChangeAspect="1" noChangeArrowheads="1"/>
          </p:cNvPicPr>
          <p:nvPr/>
        </p:nvPicPr>
        <p:blipFill>
          <a:blip r:embed="rId2" cstate="print"/>
          <a:srcRect/>
          <a:stretch>
            <a:fillRect/>
          </a:stretch>
        </p:blipFill>
        <p:spPr bwMode="auto">
          <a:xfrm>
            <a:off x="3419475" y="3860800"/>
            <a:ext cx="2447925" cy="2447925"/>
          </a:xfrm>
          <a:prstGeom prst="rect">
            <a:avLst/>
          </a:prstGeom>
          <a:noFill/>
          <a:ln w="9525">
            <a:noFill/>
            <a:miter lim="800000"/>
            <a:headEnd/>
            <a:tailEnd/>
          </a:ln>
        </p:spPr>
      </p:pic>
      <p:sp>
        <p:nvSpPr>
          <p:cNvPr id="5125" name="Rectangle 7"/>
          <p:cNvSpPr>
            <a:spLocks noGrp="1" noChangeArrowheads="1"/>
          </p:cNvSpPr>
          <p:nvPr>
            <p:ph sz="half" idx="2"/>
          </p:nvPr>
        </p:nvSpPr>
        <p:spPr/>
        <p:txBody>
          <a:bodyPr/>
          <a:lstStyle/>
          <a:p>
            <a:pPr eaLnBrk="1" hangingPunct="1"/>
            <a:endParaRPr lang="zh-TW" altLang="zh-TW" sz="28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zh-TW" altLang="en-US" sz="4000" b="1" dirty="0" smtClean="0"/>
              <a:t>機車汽缸總排氣量</a:t>
            </a:r>
            <a:r>
              <a:rPr lang="en-US" altLang="zh-TW" sz="4000" b="1" dirty="0" smtClean="0"/>
              <a:t>(C.C.)</a:t>
            </a:r>
            <a:r>
              <a:rPr lang="zh-TW" altLang="en-US" sz="4000" b="1" dirty="0" smtClean="0"/>
              <a:t>的區別</a:t>
            </a:r>
            <a:r>
              <a:rPr lang="zh-TW" altLang="en-US" sz="4000" dirty="0" smtClean="0"/>
              <a:t> </a:t>
            </a:r>
          </a:p>
        </p:txBody>
      </p:sp>
      <p:sp>
        <p:nvSpPr>
          <p:cNvPr id="6147" name="Rectangle 3"/>
          <p:cNvSpPr>
            <a:spLocks noGrp="1" noChangeArrowheads="1"/>
          </p:cNvSpPr>
          <p:nvPr>
            <p:ph type="body" idx="1"/>
          </p:nvPr>
        </p:nvSpPr>
        <p:spPr/>
        <p:txBody>
          <a:bodyPr/>
          <a:lstStyle/>
          <a:p>
            <a:pPr eaLnBrk="1" hangingPunct="1"/>
            <a:endParaRPr lang="en-US" altLang="zh-TW" sz="2800" b="1" dirty="0" smtClean="0"/>
          </a:p>
          <a:p>
            <a:pPr eaLnBrk="1" hangingPunct="1"/>
            <a:r>
              <a:rPr lang="zh-TW" altLang="en-US" sz="2800" b="1" dirty="0" smtClean="0">
                <a:solidFill>
                  <a:srgbClr val="002060"/>
                </a:solidFill>
              </a:rPr>
              <a:t>普通輕型機車</a:t>
            </a:r>
            <a:r>
              <a:rPr lang="zh-TW" altLang="en-US" sz="2800" dirty="0" smtClean="0"/>
              <a:t>：</a:t>
            </a:r>
            <a:r>
              <a:rPr lang="en-US" altLang="zh-TW" sz="2800" b="1" dirty="0" smtClean="0"/>
              <a:t>50C.C.</a:t>
            </a:r>
            <a:r>
              <a:rPr lang="zh-TW" altLang="en-US" sz="2800" b="1" dirty="0" smtClean="0"/>
              <a:t>以下</a:t>
            </a:r>
            <a:r>
              <a:rPr lang="zh-TW" altLang="en-US" sz="2800" dirty="0" smtClean="0"/>
              <a:t>，不可行駛高、快速公路，號牌為</a:t>
            </a:r>
            <a:r>
              <a:rPr lang="zh-TW" altLang="en-US" sz="2800" b="1" dirty="0" smtClean="0"/>
              <a:t>綠底白字</a:t>
            </a:r>
            <a:r>
              <a:rPr lang="zh-TW" altLang="en-US" sz="2800" dirty="0" smtClean="0"/>
              <a:t> 。</a:t>
            </a:r>
          </a:p>
          <a:p>
            <a:pPr eaLnBrk="1" hangingPunct="1"/>
            <a:r>
              <a:rPr lang="zh-TW" altLang="en-US" sz="2800" b="1" dirty="0" smtClean="0">
                <a:solidFill>
                  <a:srgbClr val="002060"/>
                </a:solidFill>
              </a:rPr>
              <a:t>普通重型機車</a:t>
            </a:r>
            <a:r>
              <a:rPr lang="zh-TW" altLang="en-US" sz="2800" dirty="0" smtClean="0"/>
              <a:t>：</a:t>
            </a:r>
            <a:r>
              <a:rPr lang="en-US" altLang="zh-TW" sz="2800" b="1" dirty="0" smtClean="0"/>
              <a:t>50C.C.</a:t>
            </a:r>
            <a:r>
              <a:rPr lang="zh-TW" altLang="en-US" sz="2800" dirty="0" smtClean="0"/>
              <a:t>以上、</a:t>
            </a:r>
            <a:r>
              <a:rPr lang="en-US" altLang="zh-TW" sz="2800" b="1" dirty="0" smtClean="0"/>
              <a:t>250C.C.</a:t>
            </a:r>
            <a:r>
              <a:rPr lang="zh-TW" altLang="en-US" sz="2800" dirty="0" smtClean="0"/>
              <a:t>以下，不可行駛高、快速公路，號牌為</a:t>
            </a:r>
            <a:r>
              <a:rPr lang="zh-TW" altLang="en-US" sz="2800" b="1" dirty="0" smtClean="0"/>
              <a:t>白底黑字</a:t>
            </a:r>
            <a:r>
              <a:rPr lang="zh-TW" altLang="en-US" sz="2800" dirty="0" smtClean="0"/>
              <a:t>。 </a:t>
            </a:r>
          </a:p>
          <a:p>
            <a:pPr eaLnBrk="1" hangingPunct="1"/>
            <a:r>
              <a:rPr lang="zh-TW" altLang="en-US" sz="2800" b="1" dirty="0" smtClean="0">
                <a:solidFill>
                  <a:srgbClr val="002060"/>
                </a:solidFill>
              </a:rPr>
              <a:t>大型重型機車</a:t>
            </a:r>
            <a:r>
              <a:rPr lang="zh-TW" altLang="en-US" sz="2800" dirty="0" smtClean="0"/>
              <a:t>： </a:t>
            </a:r>
          </a:p>
          <a:p>
            <a:pPr lvl="1" eaLnBrk="1" hangingPunct="1">
              <a:buFontTx/>
              <a:buNone/>
            </a:pPr>
            <a:r>
              <a:rPr lang="en-US" altLang="zh-TW" sz="2400" b="1" dirty="0" smtClean="0"/>
              <a:t>250C.C.</a:t>
            </a:r>
            <a:r>
              <a:rPr lang="zh-TW" altLang="en-US" sz="2400" dirty="0" smtClean="0"/>
              <a:t>以上～ </a:t>
            </a:r>
            <a:r>
              <a:rPr lang="en-US" altLang="zh-TW" sz="2400" b="1" dirty="0" smtClean="0"/>
              <a:t>550C.C.</a:t>
            </a:r>
            <a:r>
              <a:rPr lang="zh-TW" altLang="en-US" sz="2400" dirty="0" smtClean="0"/>
              <a:t>以下，不可行駛高速公路，號牌為</a:t>
            </a:r>
            <a:r>
              <a:rPr lang="zh-TW" altLang="en-US" sz="2400" b="1" dirty="0" smtClean="0"/>
              <a:t>黃底黑字</a:t>
            </a:r>
            <a:r>
              <a:rPr lang="zh-TW" altLang="en-US" sz="2400" dirty="0" smtClean="0"/>
              <a:t> 。</a:t>
            </a:r>
          </a:p>
          <a:p>
            <a:pPr lvl="1" eaLnBrk="1" hangingPunct="1">
              <a:buFontTx/>
              <a:buNone/>
            </a:pPr>
            <a:r>
              <a:rPr lang="en-US" altLang="zh-TW" sz="2400" b="1" dirty="0" smtClean="0"/>
              <a:t>550C.C.</a:t>
            </a:r>
            <a:r>
              <a:rPr lang="zh-TW" altLang="en-US" sz="2400" dirty="0" smtClean="0"/>
              <a:t>以上，有條件開放行駛部份</a:t>
            </a:r>
            <a:r>
              <a:rPr lang="zh-TW" altLang="en-US" sz="2400" b="1" dirty="0" smtClean="0"/>
              <a:t>快速道路</a:t>
            </a:r>
            <a:r>
              <a:rPr lang="zh-TW" altLang="en-US" sz="2400" dirty="0" smtClean="0"/>
              <a:t>，不可行駛高速公路。號牌為</a:t>
            </a:r>
            <a:r>
              <a:rPr lang="zh-TW" altLang="en-US" sz="2400" b="1" dirty="0" smtClean="0"/>
              <a:t>紅底白字</a:t>
            </a:r>
            <a:r>
              <a:rPr lang="zh-TW" altLang="en-US" sz="2400" dirty="0" smtClean="0"/>
              <a:t>。</a:t>
            </a:r>
          </a:p>
          <a:p>
            <a:pPr eaLnBrk="1" hangingPunct="1"/>
            <a:endParaRPr lang="en-US" altLang="zh-TW" sz="2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zh-TW" altLang="zh-TW" smtClean="0"/>
          </a:p>
        </p:txBody>
      </p:sp>
      <p:sp>
        <p:nvSpPr>
          <p:cNvPr id="7171" name="Rectangle 3"/>
          <p:cNvSpPr>
            <a:spLocks noGrp="1" noChangeArrowheads="1"/>
          </p:cNvSpPr>
          <p:nvPr>
            <p:ph type="body" idx="1"/>
          </p:nvPr>
        </p:nvSpPr>
        <p:spPr/>
        <p:txBody>
          <a:bodyPr/>
          <a:lstStyle/>
          <a:p>
            <a:pPr eaLnBrk="1" hangingPunct="1"/>
            <a:endParaRPr lang="zh-TW" altLang="zh-TW" smtClean="0"/>
          </a:p>
        </p:txBody>
      </p:sp>
      <p:sp>
        <p:nvSpPr>
          <p:cNvPr id="7172" name="Rectangle 4"/>
          <p:cNvSpPr>
            <a:spLocks noChangeArrowheads="1"/>
          </p:cNvSpPr>
          <p:nvPr/>
        </p:nvSpPr>
        <p:spPr bwMode="auto">
          <a:xfrm>
            <a:off x="395288" y="908050"/>
            <a:ext cx="8229600" cy="1143000"/>
          </a:xfrm>
          <a:prstGeom prst="rect">
            <a:avLst/>
          </a:prstGeom>
          <a:noFill/>
          <a:ln w="9525">
            <a:noFill/>
            <a:miter lim="800000"/>
            <a:headEnd/>
            <a:tailEnd/>
          </a:ln>
        </p:spPr>
        <p:txBody>
          <a:bodyPr anchor="ctr"/>
          <a:lstStyle/>
          <a:p>
            <a:pPr algn="ctr"/>
            <a:r>
              <a:rPr lang="zh-TW" altLang="en-US" sz="4000">
                <a:solidFill>
                  <a:schemeClr val="tx2"/>
                </a:solidFill>
              </a:rPr>
              <a:t>為遏止機車死亡交通事故一再發生，機車騎士們請遵守以下的安全駕駛方法：</a:t>
            </a:r>
          </a:p>
        </p:txBody>
      </p:sp>
      <p:sp>
        <p:nvSpPr>
          <p:cNvPr id="7173" name="Rectangle 5"/>
          <p:cNvSpPr>
            <a:spLocks noChangeArrowheads="1"/>
          </p:cNvSpPr>
          <p:nvPr/>
        </p:nvSpPr>
        <p:spPr bwMode="auto">
          <a:xfrm>
            <a:off x="468313" y="2420938"/>
            <a:ext cx="8218487" cy="3705225"/>
          </a:xfrm>
          <a:prstGeom prst="rect">
            <a:avLst/>
          </a:prstGeom>
          <a:noFill/>
          <a:ln w="9525">
            <a:noFill/>
            <a:miter lim="800000"/>
            <a:headEnd/>
            <a:tailEnd/>
          </a:ln>
        </p:spPr>
        <p:txBody>
          <a:bodyPr/>
          <a:lstStyle/>
          <a:p>
            <a:pPr marL="342900" indent="-342900">
              <a:lnSpc>
                <a:spcPct val="80000"/>
              </a:lnSpc>
              <a:spcBef>
                <a:spcPct val="20000"/>
              </a:spcBef>
              <a:buFontTx/>
              <a:buChar char="•"/>
            </a:pPr>
            <a:r>
              <a:rPr lang="zh-TW" altLang="en-US" sz="2000" dirty="0"/>
              <a:t>騎乘機車，應穿著鮮明，容易判別的服裝，諸如白色、乳白色、黃色、紅色等顏色的衣服。</a:t>
            </a:r>
          </a:p>
          <a:p>
            <a:pPr marL="342900" indent="-342900">
              <a:lnSpc>
                <a:spcPct val="80000"/>
              </a:lnSpc>
              <a:spcBef>
                <a:spcPct val="20000"/>
              </a:spcBef>
              <a:buFontTx/>
              <a:buChar char="•"/>
            </a:pPr>
            <a:r>
              <a:rPr lang="zh-TW" altLang="en-US" sz="2000" dirty="0"/>
              <a:t>清晨及晚間騎乘時應使用反射材料為宜，諸如安全帽、衣服應貼有反光條。清晨及傍晚時提早開車頭燈，以增加對方之注意力。</a:t>
            </a:r>
          </a:p>
          <a:p>
            <a:pPr marL="342900" indent="-342900">
              <a:lnSpc>
                <a:spcPct val="80000"/>
              </a:lnSpc>
              <a:spcBef>
                <a:spcPct val="20000"/>
              </a:spcBef>
              <a:buFontTx/>
              <a:buChar char="•"/>
            </a:pPr>
            <a:r>
              <a:rPr lang="zh-TW" altLang="en-US" sz="2000" dirty="0"/>
              <a:t>為了自己的生命，騎乘機車請戴有正字標誌的安全帽，千萬不要怕麻煩。</a:t>
            </a:r>
          </a:p>
          <a:p>
            <a:pPr marL="342900" indent="-342900">
              <a:lnSpc>
                <a:spcPct val="80000"/>
              </a:lnSpc>
              <a:spcBef>
                <a:spcPct val="20000"/>
              </a:spcBef>
              <a:buFontTx/>
              <a:buChar char="•"/>
            </a:pPr>
            <a:r>
              <a:rPr lang="zh-TW" altLang="en-US" sz="2000" dirty="0"/>
              <a:t>騎車勿喝酒，喝酒勿騎車。飲酒會影響人的視覺及反應，很可能會導致意外事故發生。</a:t>
            </a:r>
          </a:p>
          <a:p>
            <a:pPr marL="342900" indent="-342900">
              <a:lnSpc>
                <a:spcPct val="80000"/>
              </a:lnSpc>
              <a:spcBef>
                <a:spcPct val="20000"/>
              </a:spcBef>
              <a:buFontTx/>
              <a:buChar char="•"/>
            </a:pPr>
            <a:r>
              <a:rPr lang="zh-TW" altLang="en-US" sz="2000" dirty="0"/>
              <a:t>時速不要超過五十公里以上。</a:t>
            </a:r>
          </a:p>
          <a:p>
            <a:pPr marL="342900" indent="-342900">
              <a:lnSpc>
                <a:spcPct val="80000"/>
              </a:lnSpc>
              <a:spcBef>
                <a:spcPct val="20000"/>
              </a:spcBef>
              <a:buFontTx/>
              <a:buChar char="•"/>
            </a:pPr>
            <a:r>
              <a:rPr lang="zh-TW" altLang="en-US" sz="2000" dirty="0">
                <a:hlinkClick r:id="rId2" action="ppaction://hlinkfile"/>
              </a:rPr>
              <a:t>不要隨意變換車道</a:t>
            </a:r>
            <a:r>
              <a:rPr lang="zh-TW" altLang="en-US" sz="2000" dirty="0"/>
              <a:t>、行駛快車道或尾隨大客車、大貨車。</a:t>
            </a:r>
          </a:p>
          <a:p>
            <a:pPr marL="342900" indent="-342900">
              <a:lnSpc>
                <a:spcPct val="80000"/>
              </a:lnSpc>
              <a:spcBef>
                <a:spcPct val="20000"/>
              </a:spcBef>
              <a:buFontTx/>
              <a:buChar char="•"/>
            </a:pPr>
            <a:r>
              <a:rPr lang="zh-TW" altLang="en-US" sz="2000" dirty="0"/>
              <a:t>留意車頭燈、剎車及照後鏡等是否正常使用。</a:t>
            </a:r>
          </a:p>
          <a:p>
            <a:pPr marL="342900" indent="-342900">
              <a:lnSpc>
                <a:spcPct val="80000"/>
              </a:lnSpc>
              <a:spcBef>
                <a:spcPct val="20000"/>
              </a:spcBef>
              <a:buFontTx/>
              <a:buChar char="•"/>
            </a:pPr>
            <a:endParaRPr lang="en-US" altLang="zh-TW"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zh-TW" altLang="zh-TW" smtClean="0"/>
          </a:p>
        </p:txBody>
      </p:sp>
      <p:sp>
        <p:nvSpPr>
          <p:cNvPr id="8195" name="Rectangle 3"/>
          <p:cNvSpPr>
            <a:spLocks noGrp="1" noChangeArrowheads="1"/>
          </p:cNvSpPr>
          <p:nvPr>
            <p:ph type="body" idx="1"/>
          </p:nvPr>
        </p:nvSpPr>
        <p:spPr/>
        <p:txBody>
          <a:bodyPr/>
          <a:lstStyle/>
          <a:p>
            <a:pPr eaLnBrk="1" hangingPunct="1"/>
            <a:endParaRPr lang="zh-TW" altLang="zh-TW" smtClean="0"/>
          </a:p>
        </p:txBody>
      </p:sp>
      <p:sp>
        <p:nvSpPr>
          <p:cNvPr id="8196" name="Rectangle 4"/>
          <p:cNvSpPr>
            <a:spLocks noChangeArrowheads="1"/>
          </p:cNvSpPr>
          <p:nvPr/>
        </p:nvSpPr>
        <p:spPr bwMode="auto">
          <a:xfrm>
            <a:off x="673100" y="1816100"/>
            <a:ext cx="8229600" cy="4525963"/>
          </a:xfrm>
          <a:prstGeom prst="rect">
            <a:avLst/>
          </a:prstGeom>
          <a:noFill/>
          <a:ln w="9525">
            <a:noFill/>
            <a:miter lim="800000"/>
            <a:headEnd/>
            <a:tailEnd/>
          </a:ln>
        </p:spPr>
        <p:txBody>
          <a:bodyPr/>
          <a:lstStyle/>
          <a:p>
            <a:pPr marL="609600" indent="-609600">
              <a:lnSpc>
                <a:spcPct val="80000"/>
              </a:lnSpc>
              <a:spcBef>
                <a:spcPct val="20000"/>
              </a:spcBef>
              <a:buFontTx/>
              <a:buChar char="•"/>
            </a:pPr>
            <a:r>
              <a:rPr lang="zh-TW" altLang="en-US" sz="2000" dirty="0"/>
              <a:t>不可分心單手駕車，要全神貫注，安全駕駛。</a:t>
            </a:r>
          </a:p>
          <a:p>
            <a:pPr marL="609600" indent="-609600">
              <a:lnSpc>
                <a:spcPct val="80000"/>
              </a:lnSpc>
              <a:spcBef>
                <a:spcPct val="20000"/>
              </a:spcBef>
              <a:buFontTx/>
              <a:buChar char="•"/>
            </a:pPr>
            <a:r>
              <a:rPr lang="zh-TW" altLang="en-US" sz="2000" dirty="0"/>
              <a:t>看見老年人和小孩子</a:t>
            </a:r>
            <a:r>
              <a:rPr lang="zh-TW" altLang="en-US" sz="2000" dirty="0">
                <a:hlinkClick r:id="rId2" action="ppaction://hlinkfile"/>
              </a:rPr>
              <a:t>穿越馬路</a:t>
            </a:r>
            <a:r>
              <a:rPr lang="zh-TW" altLang="en-US" sz="2000" dirty="0"/>
              <a:t>或看到自行車要通過時，應讓他們優先通行。</a:t>
            </a:r>
          </a:p>
          <a:p>
            <a:pPr marL="609600" indent="-609600">
              <a:lnSpc>
                <a:spcPct val="80000"/>
              </a:lnSpc>
              <a:spcBef>
                <a:spcPct val="20000"/>
              </a:spcBef>
              <a:buFontTx/>
              <a:buChar char="•"/>
            </a:pPr>
            <a:r>
              <a:rPr lang="zh-TW" altLang="en-US" sz="2000" dirty="0"/>
              <a:t>下雨天時跟車距離應加長，因為路面濕滑，剎車距離會加長，因此務必保持行駛間之安全距離。</a:t>
            </a:r>
          </a:p>
          <a:p>
            <a:pPr marL="609600" indent="-609600">
              <a:lnSpc>
                <a:spcPct val="80000"/>
              </a:lnSpc>
              <a:spcBef>
                <a:spcPct val="20000"/>
              </a:spcBef>
              <a:buFontTx/>
              <a:buChar char="•"/>
            </a:pPr>
            <a:r>
              <a:rPr lang="zh-TW" altLang="en-US" sz="2000" dirty="0"/>
              <a:t>在下雨天轉彎時容易發生滑倒或翻車的危險，所以更要小心減速慢行。</a:t>
            </a:r>
          </a:p>
          <a:p>
            <a:pPr marL="609600" indent="-609600">
              <a:lnSpc>
                <a:spcPct val="80000"/>
              </a:lnSpc>
              <a:spcBef>
                <a:spcPct val="20000"/>
              </a:spcBef>
              <a:buFontTx/>
              <a:buChar char="•"/>
            </a:pPr>
            <a:r>
              <a:rPr lang="zh-TW" altLang="en-US" sz="2000" dirty="0"/>
              <a:t>不要小看砂、泥、落葉這些東西，很可能在彎道上會因剎車而車輪滑動，失去平衡，易生意外事故。</a:t>
            </a:r>
          </a:p>
          <a:p>
            <a:pPr marL="609600" indent="-609600">
              <a:lnSpc>
                <a:spcPct val="80000"/>
              </a:lnSpc>
              <a:spcBef>
                <a:spcPct val="20000"/>
              </a:spcBef>
              <a:buFontTx/>
              <a:buChar char="•"/>
            </a:pPr>
            <a:r>
              <a:rPr lang="zh-TW" altLang="en-US" sz="2000" dirty="0"/>
              <a:t>道路積水的地方，可能會有凹洞，經過此一路面必須減低速度或避開。</a:t>
            </a:r>
          </a:p>
          <a:p>
            <a:pPr marL="609600" indent="-609600">
              <a:lnSpc>
                <a:spcPct val="80000"/>
              </a:lnSpc>
              <a:spcBef>
                <a:spcPct val="20000"/>
              </a:spcBef>
              <a:buFontTx/>
              <a:buChar char="•"/>
            </a:pPr>
            <a:r>
              <a:rPr lang="zh-TW" altLang="en-US" sz="2000" dirty="0"/>
              <a:t>沒有鋪設柏油的砂礫路面或不良路況時，應減速換低檔，並於中途不變速慢行通過。</a:t>
            </a:r>
          </a:p>
          <a:p>
            <a:pPr marL="609600" indent="-609600">
              <a:lnSpc>
                <a:spcPct val="80000"/>
              </a:lnSpc>
              <a:spcBef>
                <a:spcPct val="20000"/>
              </a:spcBef>
            </a:pPr>
            <a:r>
              <a:rPr lang="zh-TW" altLang="en-US" sz="2000" dirty="0"/>
              <a:t>　</a:t>
            </a:r>
          </a:p>
          <a:p>
            <a:pPr marL="609600" indent="-609600">
              <a:lnSpc>
                <a:spcPct val="80000"/>
              </a:lnSpc>
              <a:spcBef>
                <a:spcPct val="20000"/>
              </a:spcBef>
              <a:buFontTx/>
              <a:buChar char="•"/>
            </a:pPr>
            <a:endParaRPr lang="en-US" altLang="zh-TW"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zh-TW" altLang="en-US" smtClean="0"/>
              <a:t>夜間天候不良視線差應減速</a:t>
            </a:r>
          </a:p>
        </p:txBody>
      </p:sp>
      <p:sp>
        <p:nvSpPr>
          <p:cNvPr id="9219" name="Rectangle 3"/>
          <p:cNvSpPr>
            <a:spLocks noGrp="1" noChangeArrowheads="1"/>
          </p:cNvSpPr>
          <p:nvPr>
            <p:ph type="body" idx="1"/>
          </p:nvPr>
        </p:nvSpPr>
        <p:spPr/>
        <p:txBody>
          <a:bodyPr/>
          <a:lstStyle/>
          <a:p>
            <a:pPr eaLnBrk="1" hangingPunct="1"/>
            <a:endParaRPr lang="zh-TW" altLang="zh-TW" smtClean="0"/>
          </a:p>
        </p:txBody>
      </p:sp>
      <p:pic>
        <p:nvPicPr>
          <p:cNvPr id="9220" name="Picture 4"/>
          <p:cNvPicPr>
            <a:picLocks noChangeAspect="1" noChangeArrowheads="1"/>
          </p:cNvPicPr>
          <p:nvPr/>
        </p:nvPicPr>
        <p:blipFill>
          <a:blip r:embed="rId2" cstate="print"/>
          <a:srcRect/>
          <a:stretch>
            <a:fillRect/>
          </a:stretch>
        </p:blipFill>
        <p:spPr bwMode="auto">
          <a:xfrm>
            <a:off x="1476375" y="1989138"/>
            <a:ext cx="6418263" cy="3884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zh-TW" altLang="en-US" smtClean="0"/>
              <a:t>主要可分以下部分：</a:t>
            </a:r>
            <a:r>
              <a:rPr lang="zh-TW" altLang="en-US" b="1" smtClean="0"/>
              <a:t> </a:t>
            </a:r>
            <a:br>
              <a:rPr lang="zh-TW" altLang="en-US" b="1" smtClean="0"/>
            </a:br>
            <a:endParaRPr lang="zh-TW" altLang="en-US" smtClean="0"/>
          </a:p>
        </p:txBody>
      </p:sp>
      <p:sp>
        <p:nvSpPr>
          <p:cNvPr id="10243" name="Rectangle 3"/>
          <p:cNvSpPr>
            <a:spLocks noGrp="1" noChangeArrowheads="1"/>
          </p:cNvSpPr>
          <p:nvPr>
            <p:ph type="body" idx="1"/>
          </p:nvPr>
        </p:nvSpPr>
        <p:spPr/>
        <p:txBody>
          <a:bodyPr/>
          <a:lstStyle/>
          <a:p>
            <a:pPr eaLnBrk="1" hangingPunct="1">
              <a:lnSpc>
                <a:spcPct val="80000"/>
              </a:lnSpc>
              <a:buFontTx/>
              <a:buNone/>
            </a:pPr>
            <a:r>
              <a:rPr lang="zh-TW" altLang="en-US" sz="2000" smtClean="0"/>
              <a:t>動力系統</a:t>
            </a:r>
            <a:r>
              <a:rPr lang="en-US" altLang="zh-TW" sz="2000" smtClean="0"/>
              <a:t>︰</a:t>
            </a:r>
            <a:r>
              <a:rPr lang="zh-TW" altLang="en-US" sz="2000" smtClean="0"/>
              <a:t>引擎、傳動、鋼圈、輪胎、排氣管、油箱、化油器、燃料噴射裝置、節流閥、啟動馬達、冷卻系統（水冷、油冷、氣冷 ） 、空氣濾清器。</a:t>
            </a:r>
          </a:p>
          <a:p>
            <a:pPr eaLnBrk="1" hangingPunct="1">
              <a:lnSpc>
                <a:spcPct val="80000"/>
              </a:lnSpc>
              <a:buFontTx/>
              <a:buNone/>
            </a:pPr>
            <a:r>
              <a:rPr lang="zh-TW" altLang="en-US" sz="2000" smtClean="0"/>
              <a:t>煞車系統</a:t>
            </a:r>
            <a:r>
              <a:rPr lang="en-US" altLang="zh-TW" sz="2000" smtClean="0"/>
              <a:t>︰</a:t>
            </a:r>
            <a:r>
              <a:rPr lang="zh-TW" altLang="en-US" sz="2000" smtClean="0"/>
              <a:t>煞車油、碟式剎車、剎車油管、油壓總泵、剎車來令片（剎車皮 ）、剎車鼓。</a:t>
            </a:r>
          </a:p>
          <a:p>
            <a:pPr eaLnBrk="1" hangingPunct="1">
              <a:lnSpc>
                <a:spcPct val="80000"/>
              </a:lnSpc>
              <a:buFontTx/>
              <a:buNone/>
            </a:pPr>
            <a:r>
              <a:rPr lang="zh-TW" altLang="en-US" sz="2000" smtClean="0"/>
              <a:t>轉向系統</a:t>
            </a:r>
            <a:r>
              <a:rPr lang="en-US" altLang="zh-TW" sz="2000" smtClean="0"/>
              <a:t>︰</a:t>
            </a:r>
            <a:r>
              <a:rPr lang="zh-TW" altLang="en-US" sz="2000" smtClean="0"/>
              <a:t>手把、前叉、三角台。</a:t>
            </a:r>
          </a:p>
          <a:p>
            <a:pPr eaLnBrk="1" hangingPunct="1">
              <a:lnSpc>
                <a:spcPct val="80000"/>
              </a:lnSpc>
              <a:buFontTx/>
              <a:buNone/>
            </a:pPr>
            <a:r>
              <a:rPr lang="zh-TW" altLang="en-US" sz="2000" smtClean="0"/>
              <a:t>電力系統</a:t>
            </a:r>
            <a:r>
              <a:rPr lang="en-US" altLang="zh-TW" sz="2000" smtClean="0"/>
              <a:t>︰</a:t>
            </a:r>
            <a:r>
              <a:rPr lang="zh-TW" altLang="en-US" sz="2000" smtClean="0"/>
              <a:t>電瓶、發電線圈、</a:t>
            </a:r>
            <a:r>
              <a:rPr lang="en-US" altLang="zh-TW" sz="2000" smtClean="0"/>
              <a:t>CDI</a:t>
            </a:r>
            <a:r>
              <a:rPr lang="zh-TW" altLang="en-US" sz="2000" smtClean="0"/>
              <a:t>（電容放電式點火系統）、高壓線圈、高壓線、火星塞、燈組。</a:t>
            </a:r>
          </a:p>
          <a:p>
            <a:pPr eaLnBrk="1" hangingPunct="1">
              <a:lnSpc>
                <a:spcPct val="80000"/>
              </a:lnSpc>
              <a:buFontTx/>
              <a:buNone/>
            </a:pPr>
            <a:r>
              <a:rPr lang="zh-TW" altLang="en-US" sz="2000" smtClean="0"/>
              <a:t>避震系統</a:t>
            </a:r>
            <a:r>
              <a:rPr lang="en-US" altLang="zh-TW" sz="2000" smtClean="0"/>
              <a:t>︰</a:t>
            </a:r>
            <a:r>
              <a:rPr lang="zh-TW" altLang="en-US" sz="2000" smtClean="0"/>
              <a:t>前避震、後避震、引擎弔架、其它系統。</a:t>
            </a:r>
          </a:p>
          <a:p>
            <a:pPr eaLnBrk="1" hangingPunct="1">
              <a:lnSpc>
                <a:spcPct val="80000"/>
              </a:lnSpc>
              <a:buFontTx/>
              <a:buNone/>
            </a:pPr>
            <a:r>
              <a:rPr lang="zh-TW" altLang="en-US" sz="2000" smtClean="0"/>
              <a:t>車身、車架、坐墊、車廂、後照鏡、踏板、喇叭。</a:t>
            </a:r>
          </a:p>
          <a:p>
            <a:pPr eaLnBrk="1" hangingPunct="1">
              <a:lnSpc>
                <a:spcPct val="80000"/>
              </a:lnSpc>
              <a:buFontTx/>
              <a:buNone/>
            </a:pPr>
            <a:r>
              <a:rPr lang="zh-TW" altLang="en-US" sz="2000" smtClean="0"/>
              <a:t>燃料</a:t>
            </a:r>
            <a:r>
              <a:rPr lang="en-US" altLang="zh-TW" sz="2000" smtClean="0"/>
              <a:t>︰</a:t>
            </a:r>
            <a:r>
              <a:rPr lang="zh-TW" altLang="en-US" sz="2000" smtClean="0"/>
              <a:t>無鉛汽油、電瓶、機油、齒輪油。</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448</TotalTime>
  <Words>1466</Words>
  <Application>Microsoft Office PowerPoint</Application>
  <PresentationFormat>如螢幕大小 (4:3)</PresentationFormat>
  <Paragraphs>118</Paragraphs>
  <Slides>29</Slides>
  <Notes>0</Notes>
  <HiddenSlides>0</HiddenSlides>
  <MMClips>0</MMClips>
  <ScaleCrop>false</ScaleCrop>
  <HeadingPairs>
    <vt:vector size="4" baseType="variant">
      <vt:variant>
        <vt:lpstr>佈景主題</vt:lpstr>
      </vt:variant>
      <vt:variant>
        <vt:i4>1</vt:i4>
      </vt:variant>
      <vt:variant>
        <vt:lpstr>投影片標題</vt:lpstr>
      </vt:variant>
      <vt:variant>
        <vt:i4>29</vt:i4>
      </vt:variant>
    </vt:vector>
  </HeadingPairs>
  <TitlesOfParts>
    <vt:vector size="30" baseType="lpstr">
      <vt:lpstr>預設簡報設計</vt:lpstr>
      <vt:lpstr>機車安全駕駛及事故預防 </vt:lpstr>
      <vt:lpstr>機車是台灣都市居民常用的交通工具 </vt:lpstr>
      <vt:lpstr>駕駛車輛風險</vt:lpstr>
      <vt:lpstr>機車=「肉包鐵」之戲稱</vt:lpstr>
      <vt:lpstr>機車汽缸總排氣量(C.C.)的區別 </vt:lpstr>
      <vt:lpstr>投影片 6</vt:lpstr>
      <vt:lpstr>投影片 7</vt:lpstr>
      <vt:lpstr>夜間天候不良視線差應減速</vt:lpstr>
      <vt:lpstr>主要可分以下部分：  </vt:lpstr>
      <vt:lpstr>投影片 10</vt:lpstr>
      <vt:lpstr>駕駛裝備、車輛保養</vt:lpstr>
      <vt:lpstr>一般路面狀況有以下幾種 </vt:lpstr>
      <vt:lpstr>事故預防</vt:lpstr>
      <vt:lpstr>砂石、油漬、路面溼滑、轉彎</vt:lpstr>
      <vt:lpstr>注意輪胎打滑</vt:lpstr>
      <vt:lpstr>注意︰坑洞窟窿及障礙物</vt:lpstr>
      <vt:lpstr>夜間行車車速不宜過高</vt:lpstr>
      <vt:lpstr>視野不清</vt:lpstr>
      <vt:lpstr>注意障礙物</vt:lpstr>
      <vt:lpstr>行經路口放慢速度</vt:lpstr>
      <vt:lpstr>路口被車輛遮蔽視線</vt:lpstr>
      <vt:lpstr>此時如果前方汽車駕駛人沒有仔細確認有無來車就直接左轉過來的話... 您有可能就會撞上那輛汽車...就像下圖一樣</vt:lpstr>
      <vt:lpstr>塞車時</vt:lpstr>
      <vt:lpstr>變換車道</vt:lpstr>
      <vt:lpstr>紅綠燈</vt:lpstr>
      <vt:lpstr>道路施工</vt:lpstr>
      <vt:lpstr>山間行車起霧</vt:lpstr>
      <vt:lpstr>其他應注意事項</vt:lpstr>
      <vt:lpstr>報告完了祝行車平安</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安全駕駛簡介</dc:title>
  <dc:creator>abc</dc:creator>
  <cp:lastModifiedBy>user</cp:lastModifiedBy>
  <cp:revision>101</cp:revision>
  <dcterms:created xsi:type="dcterms:W3CDTF">2011-10-07T08:13:37Z</dcterms:created>
  <dcterms:modified xsi:type="dcterms:W3CDTF">2013-11-25T02:26:55Z</dcterms:modified>
</cp:coreProperties>
</file>